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41"/>
  </p:notesMasterIdLst>
  <p:handoutMasterIdLst>
    <p:handoutMasterId r:id="rId42"/>
  </p:handoutMasterIdLst>
  <p:sldIdLst>
    <p:sldId id="1487" r:id="rId5"/>
    <p:sldId id="1488" r:id="rId6"/>
    <p:sldId id="1583" r:id="rId7"/>
    <p:sldId id="1553" r:id="rId8"/>
    <p:sldId id="1555" r:id="rId9"/>
    <p:sldId id="1557" r:id="rId10"/>
    <p:sldId id="1550" r:id="rId11"/>
    <p:sldId id="1551" r:id="rId12"/>
    <p:sldId id="1558" r:id="rId13"/>
    <p:sldId id="1559" r:id="rId14"/>
    <p:sldId id="1560" r:id="rId15"/>
    <p:sldId id="1561" r:id="rId16"/>
    <p:sldId id="1562" r:id="rId17"/>
    <p:sldId id="1563" r:id="rId18"/>
    <p:sldId id="1564" r:id="rId19"/>
    <p:sldId id="1565" r:id="rId20"/>
    <p:sldId id="1566" r:id="rId21"/>
    <p:sldId id="1567" r:id="rId22"/>
    <p:sldId id="1568" r:id="rId23"/>
    <p:sldId id="1569" r:id="rId24"/>
    <p:sldId id="1570" r:id="rId25"/>
    <p:sldId id="1571" r:id="rId26"/>
    <p:sldId id="1572" r:id="rId27"/>
    <p:sldId id="1573" r:id="rId28"/>
    <p:sldId id="1574" r:id="rId29"/>
    <p:sldId id="1575" r:id="rId30"/>
    <p:sldId id="1576" r:id="rId31"/>
    <p:sldId id="1578" r:id="rId32"/>
    <p:sldId id="1579" r:id="rId33"/>
    <p:sldId id="1580" r:id="rId34"/>
    <p:sldId id="1581" r:id="rId35"/>
    <p:sldId id="1548" r:id="rId36"/>
    <p:sldId id="1582" r:id="rId37"/>
    <p:sldId id="1549" r:id="rId38"/>
    <p:sldId id="1522" r:id="rId39"/>
    <p:sldId id="1523" r:id="rId40"/>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83"/>
            <p14:sldId id="1553"/>
            <p14:sldId id="1555"/>
            <p14:sldId id="1557"/>
            <p14:sldId id="1550"/>
            <p14:sldId id="1551"/>
            <p14:sldId id="1558"/>
            <p14:sldId id="1559"/>
            <p14:sldId id="1560"/>
            <p14:sldId id="1561"/>
            <p14:sldId id="1562"/>
            <p14:sldId id="1563"/>
            <p14:sldId id="1564"/>
            <p14:sldId id="1565"/>
            <p14:sldId id="1566"/>
            <p14:sldId id="1567"/>
            <p14:sldId id="1568"/>
            <p14:sldId id="1569"/>
            <p14:sldId id="1570"/>
            <p14:sldId id="1571"/>
            <p14:sldId id="1572"/>
            <p14:sldId id="1573"/>
            <p14:sldId id="1574"/>
            <p14:sldId id="1575"/>
            <p14:sldId id="1576"/>
            <p14:sldId id="1578"/>
            <p14:sldId id="1579"/>
            <p14:sldId id="1580"/>
            <p14:sldId id="1581"/>
            <p14:sldId id="1548"/>
          </p14:sldIdLst>
        </p14:section>
        <p14:section name="Closing" id="{D4E3B1CF-DD2E-4D6E-961F-E6ECD190E64E}">
          <p14:sldIdLst>
            <p14:sldId id="1582"/>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Vesa Juvonen" initials="VJ" lastIdx="1" clrIdx="4">
    <p:extLst>
      <p:ext uri="{19B8F6BF-5375-455C-9EA6-DF929625EA0E}">
        <p15:presenceInfo xmlns:p15="http://schemas.microsoft.com/office/powerpoint/2012/main" userId="S-1-5-21-1721254763-462695806-1538882281-271889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5450" autoAdjust="0"/>
  </p:normalViewPr>
  <p:slideViewPr>
    <p:cSldViewPr>
      <p:cViewPr varScale="1">
        <p:scale>
          <a:sx n="72" d="100"/>
          <a:sy n="72" d="100"/>
        </p:scale>
        <p:origin x="36" y="52"/>
      </p:cViewPr>
      <p:guideLst/>
    </p:cSldViewPr>
  </p:slideViewPr>
  <p:outlineViewPr>
    <p:cViewPr>
      <p:scale>
        <a:sx n="33" d="100"/>
        <a:sy n="33" d="100"/>
      </p:scale>
      <p:origin x="0" y="-4410"/>
    </p:cViewPr>
  </p:outlineViewPr>
  <p:notesTextViewPr>
    <p:cViewPr>
      <p:scale>
        <a:sx n="3" d="2"/>
        <a:sy n="3" d="2"/>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5/2/2017 8:11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826097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Everything’s on the site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5/2/2017 8:11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8232662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talk about what we make available to developers, there are two broad categories:</a:t>
            </a:r>
            <a:r>
              <a:rPr lang="en-US" baseline="0" dirty="0"/>
              <a:t> core and components</a:t>
            </a:r>
          </a:p>
          <a:p>
            <a:endParaRPr lang="en-US" baseline="0" dirty="0"/>
          </a:p>
          <a:p>
            <a:r>
              <a:rPr lang="en-US" baseline="0" dirty="0"/>
              <a:t>Core is the basic, fundamental elements of our design language that </a:t>
            </a:r>
            <a:r>
              <a:rPr lang="en-US" baseline="0" dirty="0" err="1"/>
              <a:t>devs</a:t>
            </a:r>
            <a:r>
              <a:rPr lang="en-US" baseline="0" dirty="0"/>
              <a:t> (MS </a:t>
            </a:r>
            <a:r>
              <a:rPr lang="en-US" baseline="0" dirty="0" err="1"/>
              <a:t>devs</a:t>
            </a:r>
            <a:r>
              <a:rPr lang="en-US" baseline="0" dirty="0"/>
              <a:t> included) can use to integrate apps, web parts, and custom solutions into Office/Office 365 and (of course) SP experiences</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5/2/2017 8:11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740282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example uses the </a:t>
            </a:r>
            <a:r>
              <a:rPr lang="en-US" dirty="0" err="1"/>
              <a:t>SearchBox</a:t>
            </a:r>
            <a:r>
              <a:rPr lang="en-US" dirty="0"/>
              <a:t> component</a:t>
            </a:r>
          </a:p>
        </p:txBody>
      </p:sp>
      <p:sp>
        <p:nvSpPr>
          <p:cNvPr id="4" name="Slide Number Placeholder 3"/>
          <p:cNvSpPr>
            <a:spLocks noGrp="1"/>
          </p:cNvSpPr>
          <p:nvPr>
            <p:ph type="sldNum" sz="quarter" idx="10"/>
          </p:nvPr>
        </p:nvSpPr>
        <p:spPr/>
        <p:txBody>
          <a:bodyPr/>
          <a:lstStyle/>
          <a:p>
            <a:fld id="{9458077D-0266-49A8-A753-603FDA9BB36D}" type="slidenum">
              <a:rPr lang="en-US" smtClean="0"/>
              <a:t>27</a:t>
            </a:fld>
            <a:endParaRPr lang="en-US"/>
          </a:p>
        </p:txBody>
      </p:sp>
    </p:spTree>
    <p:extLst>
      <p:ext uri="{BB962C8B-B14F-4D97-AF65-F5344CB8AC3E}">
        <p14:creationId xmlns:p14="http://schemas.microsoft.com/office/powerpoint/2010/main" val="36682418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34</a:t>
            </a:fld>
            <a:endParaRPr lang="en-US">
              <a:solidFill>
                <a:prstClr val="black"/>
              </a:solidFill>
            </a:endParaRPr>
          </a:p>
        </p:txBody>
      </p:sp>
    </p:spTree>
    <p:extLst>
      <p:ext uri="{BB962C8B-B14F-4D97-AF65-F5344CB8AC3E}">
        <p14:creationId xmlns:p14="http://schemas.microsoft.com/office/powerpoint/2010/main" val="816271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5/2/2017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35</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5/2/2017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36</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github.com/OfficeDev/Office-UI-Fabric" TargetMode="Externa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hyperlink" Target="https://dev.office.com/fabric#/get-started" TargetMode="External"/><Relationship Id="rId2" Type="http://schemas.openxmlformats.org/officeDocument/2006/relationships/hyperlink" Target="http://dev.office.com/fabric" TargetMode="External"/><Relationship Id="rId1" Type="http://schemas.openxmlformats.org/officeDocument/2006/relationships/slideLayout" Target="../slideLayouts/slideLayout11.xml"/><Relationship Id="rId4" Type="http://schemas.openxmlformats.org/officeDocument/2006/relationships/hyperlink" Target="https://github.com/OfficeDev/Office-UI-Fabric" TargetMode="External"/></Relationships>
</file>

<file path=ppt/slides/_rels/slide26.xml.rels><?xml version="1.0" encoding="UTF-8" standalone="yes"?>
<Relationships xmlns="http://schemas.openxmlformats.org/package/2006/relationships"><Relationship Id="rId2" Type="http://schemas.openxmlformats.org/officeDocument/2006/relationships/hyperlink" Target="https://github.com/OfficeDev/Office-UI-Fabric/releases" TargetMode="Externa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OfficeDev/Office-UI-Fabric/tree/master/src/components/SearchBox"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3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1.xml"/><Relationship Id="rId5" Type="http://schemas.openxmlformats.org/officeDocument/2006/relationships/image" Target="../media/image43.png"/><Relationship Id="rId4" Type="http://schemas.openxmlformats.org/officeDocument/2006/relationships/image" Target="../media/image4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slideLayout" Target="../slideLayouts/slideLayout10.xml"/><Relationship Id="rId7" Type="http://schemas.openxmlformats.org/officeDocument/2006/relationships/image" Target="../media/image2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3.xml"/><Relationship Id="rId9"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Getting started with SharePoint Framework</a:t>
            </a:r>
          </a:p>
        </p:txBody>
      </p:sp>
      <p:sp>
        <p:nvSpPr>
          <p:cNvPr id="6" name="Text Placeholder 5"/>
          <p:cNvSpPr>
            <a:spLocks noGrp="1"/>
          </p:cNvSpPr>
          <p:nvPr>
            <p:ph type="body" sz="quarter" idx="14"/>
          </p:nvPr>
        </p:nvSpPr>
        <p:spPr/>
        <p:txBody>
          <a:bodyPr/>
          <a:lstStyle/>
          <a:p>
            <a:r>
              <a:rPr lang="en-US" dirty="0"/>
              <a:t>Office UI Fabric Core</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Typography</a:t>
            </a:r>
          </a:p>
        </p:txBody>
      </p:sp>
      <p:sp>
        <p:nvSpPr>
          <p:cNvPr id="3" name="Text Placeholder 2"/>
          <p:cNvSpPr>
            <a:spLocks noGrp="1"/>
          </p:cNvSpPr>
          <p:nvPr>
            <p:ph type="body" sz="quarter" idx="10"/>
          </p:nvPr>
        </p:nvSpPr>
        <p:spPr/>
        <p:txBody>
          <a:bodyPr/>
          <a:lstStyle/>
          <a:p>
            <a:r>
              <a:rPr lang="en-US" dirty="0">
                <a:gradFill>
                  <a:gsLst>
                    <a:gs pos="1250">
                      <a:schemeClr val="tx2"/>
                    </a:gs>
                    <a:gs pos="99000">
                      <a:schemeClr val="tx2"/>
                    </a:gs>
                  </a:gsLst>
                  <a:lin ang="5400000" scaled="0"/>
                </a:gradFill>
              </a:rPr>
              <a:t>Base font classes</a:t>
            </a:r>
          </a:p>
          <a:p>
            <a:r>
              <a:rPr lang="en-US" sz="3264" dirty="0"/>
              <a:t>Fabric includes 10 </a:t>
            </a:r>
            <a:r>
              <a:rPr lang="en-US" sz="3264" b="1" dirty="0"/>
              <a:t>base</a:t>
            </a:r>
            <a:r>
              <a:rPr lang="en-US" sz="3264" dirty="0"/>
              <a:t> font classes that represent the type ramp for the Office Design Language. Each base class sets a default size, weight, and color.</a:t>
            </a:r>
            <a:endParaRPr lang="en-US" dirty="0"/>
          </a:p>
        </p:txBody>
      </p:sp>
      <p:pic>
        <p:nvPicPr>
          <p:cNvPr id="5" name="Picture 4"/>
          <p:cNvPicPr>
            <a:picLocks noChangeAspect="1"/>
          </p:cNvPicPr>
          <p:nvPr/>
        </p:nvPicPr>
        <p:blipFill>
          <a:blip r:embed="rId2"/>
          <a:stretch>
            <a:fillRect/>
          </a:stretch>
        </p:blipFill>
        <p:spPr>
          <a:xfrm>
            <a:off x="2448639" y="3411549"/>
            <a:ext cx="7539197" cy="2704784"/>
          </a:xfrm>
          <a:prstGeom prst="rect">
            <a:avLst/>
          </a:prstGeom>
        </p:spPr>
      </p:pic>
    </p:spTree>
    <p:extLst>
      <p:ext uri="{BB962C8B-B14F-4D97-AF65-F5344CB8AC3E}">
        <p14:creationId xmlns:p14="http://schemas.microsoft.com/office/powerpoint/2010/main" val="113947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Typography</a:t>
            </a:r>
          </a:p>
        </p:txBody>
      </p:sp>
      <p:sp>
        <p:nvSpPr>
          <p:cNvPr id="3" name="Text Placeholder 2"/>
          <p:cNvSpPr>
            <a:spLocks noGrp="1"/>
          </p:cNvSpPr>
          <p:nvPr>
            <p:ph type="body" sz="quarter" idx="10"/>
          </p:nvPr>
        </p:nvSpPr>
        <p:spPr/>
        <p:txBody>
          <a:bodyPr/>
          <a:lstStyle/>
          <a:p>
            <a:r>
              <a:rPr lang="en-US" dirty="0">
                <a:gradFill>
                  <a:gsLst>
                    <a:gs pos="1250">
                      <a:schemeClr val="tx2"/>
                    </a:gs>
                    <a:gs pos="99000">
                      <a:schemeClr val="tx2"/>
                    </a:gs>
                  </a:gsLst>
                  <a:lin ang="5400000" scaled="0"/>
                </a:gradFill>
              </a:rPr>
              <a:t>Helper font classes</a:t>
            </a:r>
          </a:p>
          <a:p>
            <a:r>
              <a:rPr lang="en-US" sz="3264" dirty="0"/>
              <a:t>Use one of several </a:t>
            </a:r>
            <a:r>
              <a:rPr lang="en-US" sz="3264" b="1" dirty="0"/>
              <a:t>helper</a:t>
            </a:r>
            <a:r>
              <a:rPr lang="en-US" sz="3264" dirty="0"/>
              <a:t> font classes to change the text weight.</a:t>
            </a:r>
            <a:endParaRPr lang="en-US" dirty="0"/>
          </a:p>
        </p:txBody>
      </p:sp>
      <p:pic>
        <p:nvPicPr>
          <p:cNvPr id="5" name="Picture 4"/>
          <p:cNvPicPr>
            <a:picLocks noChangeAspect="1"/>
          </p:cNvPicPr>
          <p:nvPr/>
        </p:nvPicPr>
        <p:blipFill>
          <a:blip r:embed="rId2"/>
          <a:stretch>
            <a:fillRect/>
          </a:stretch>
        </p:blipFill>
        <p:spPr>
          <a:xfrm>
            <a:off x="4259600" y="2981760"/>
            <a:ext cx="3917274" cy="2697012"/>
          </a:xfrm>
          <a:prstGeom prst="rect">
            <a:avLst/>
          </a:prstGeom>
        </p:spPr>
      </p:pic>
    </p:spTree>
    <p:extLst>
      <p:ext uri="{BB962C8B-B14F-4D97-AF65-F5344CB8AC3E}">
        <p14:creationId xmlns:p14="http://schemas.microsoft.com/office/powerpoint/2010/main" val="2760968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a:t>
            </a:r>
          </a:p>
        </p:txBody>
      </p:sp>
      <p:sp>
        <p:nvSpPr>
          <p:cNvPr id="3" name="Text Placeholder 2"/>
          <p:cNvSpPr>
            <a:spLocks noGrp="1"/>
          </p:cNvSpPr>
          <p:nvPr>
            <p:ph type="body" sz="quarter" idx="10"/>
          </p:nvPr>
        </p:nvSpPr>
        <p:spPr>
          <a:xfrm>
            <a:off x="274638" y="1212850"/>
            <a:ext cx="7671791" cy="5459315"/>
          </a:xfrm>
        </p:spPr>
        <p:txBody>
          <a:bodyPr/>
          <a:lstStyle/>
          <a:p>
            <a:pPr marL="466298" indent="-466298">
              <a:buFont typeface="Arial" panose="020B0604020202020204" pitchFamily="34" charset="0"/>
              <a:buChar char="•"/>
            </a:pPr>
            <a:r>
              <a:rPr lang="en-US" sz="3264" dirty="0"/>
              <a:t>Includes 9 theme colors and 11 neutral colors. </a:t>
            </a:r>
          </a:p>
          <a:p>
            <a:pPr marL="466298" indent="-466298">
              <a:buFont typeface="Arial" panose="020B0604020202020204" pitchFamily="34" charset="0"/>
              <a:buChar char="•"/>
            </a:pPr>
            <a:r>
              <a:rPr lang="en-US" sz="3264" dirty="0"/>
              <a:t>Each has helper classes for text, border, background, and hover states. </a:t>
            </a:r>
          </a:p>
          <a:p>
            <a:pPr marL="466298" indent="-466298">
              <a:buFont typeface="Arial" panose="020B0604020202020204" pitchFamily="34" charset="0"/>
              <a:buChar char="•"/>
            </a:pPr>
            <a:r>
              <a:rPr lang="en-US" sz="3264" dirty="0"/>
              <a:t>These color classes act as hooks into the Office 365 suite-wide theming system. </a:t>
            </a:r>
          </a:p>
          <a:p>
            <a:pPr marL="466298" indent="-466298">
              <a:buFont typeface="Arial" panose="020B0604020202020204" pitchFamily="34" charset="0"/>
              <a:buChar char="•"/>
            </a:pPr>
            <a:r>
              <a:rPr lang="en-US" sz="3264" dirty="0"/>
              <a:t>When the theming system is enabled and your app or Add-in is consuming the suite navigation, these classes pick up the user's chosen theme.</a:t>
            </a:r>
          </a:p>
        </p:txBody>
      </p:sp>
      <p:pic>
        <p:nvPicPr>
          <p:cNvPr id="1026" name="Picture 2" descr="C:\Users\vesaj\AppData\Local\Temp\SNAGHTML1543d9f.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7581" y="754061"/>
            <a:ext cx="4036622" cy="5570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96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a:t>
            </a:r>
          </a:p>
        </p:txBody>
      </p:sp>
      <p:sp>
        <p:nvSpPr>
          <p:cNvPr id="3" name="Text Placeholder 2"/>
          <p:cNvSpPr>
            <a:spLocks noGrp="1"/>
          </p:cNvSpPr>
          <p:nvPr>
            <p:ph type="body" sz="quarter" idx="10"/>
          </p:nvPr>
        </p:nvSpPr>
        <p:spPr/>
        <p:txBody>
          <a:bodyPr/>
          <a:lstStyle/>
          <a:p>
            <a:r>
              <a:rPr lang="en-US" dirty="0">
                <a:gradFill>
                  <a:gsLst>
                    <a:gs pos="1250">
                      <a:schemeClr val="tx2"/>
                    </a:gs>
                    <a:gs pos="99000">
                      <a:schemeClr val="tx2"/>
                    </a:gs>
                  </a:gsLst>
                  <a:lin ang="5400000" scaled="0"/>
                </a:gradFill>
              </a:rPr>
              <a:t>Theme colors</a:t>
            </a:r>
          </a:p>
          <a:p>
            <a:r>
              <a:rPr lang="en-US" sz="3264" dirty="0"/>
              <a:t>Use theme colors in wayfinding, navigation, and key interactions like primary actions and current or selected indicators.</a:t>
            </a:r>
          </a:p>
        </p:txBody>
      </p:sp>
      <p:pic>
        <p:nvPicPr>
          <p:cNvPr id="5" name="Picture 4"/>
          <p:cNvPicPr>
            <a:picLocks noChangeAspect="1"/>
          </p:cNvPicPr>
          <p:nvPr/>
        </p:nvPicPr>
        <p:blipFill>
          <a:blip r:embed="rId2"/>
          <a:stretch>
            <a:fillRect/>
          </a:stretch>
        </p:blipFill>
        <p:spPr>
          <a:xfrm>
            <a:off x="2506931" y="3021649"/>
            <a:ext cx="7422612" cy="3419842"/>
          </a:xfrm>
          <a:prstGeom prst="rect">
            <a:avLst/>
          </a:prstGeom>
        </p:spPr>
      </p:pic>
    </p:spTree>
    <p:extLst>
      <p:ext uri="{BB962C8B-B14F-4D97-AF65-F5344CB8AC3E}">
        <p14:creationId xmlns:p14="http://schemas.microsoft.com/office/powerpoint/2010/main" val="92441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a:t>
            </a:r>
          </a:p>
        </p:txBody>
      </p:sp>
      <p:sp>
        <p:nvSpPr>
          <p:cNvPr id="3" name="Text Placeholder 2"/>
          <p:cNvSpPr>
            <a:spLocks noGrp="1"/>
          </p:cNvSpPr>
          <p:nvPr>
            <p:ph type="body" sz="quarter" idx="10"/>
          </p:nvPr>
        </p:nvSpPr>
        <p:spPr>
          <a:xfrm>
            <a:off x="274638" y="1212850"/>
            <a:ext cx="11887200" cy="3213187"/>
          </a:xfrm>
        </p:spPr>
        <p:txBody>
          <a:bodyPr/>
          <a:lstStyle/>
          <a:p>
            <a:r>
              <a:rPr lang="en-US" sz="3200" dirty="0">
                <a:gradFill>
                  <a:gsLst>
                    <a:gs pos="1250">
                      <a:schemeClr val="tx2"/>
                    </a:gs>
                    <a:gs pos="99000">
                      <a:schemeClr val="tx2"/>
                    </a:gs>
                  </a:gsLst>
                  <a:lin ang="5400000" scaled="0"/>
                </a:gradFill>
              </a:rPr>
              <a:t>Neutral Colors</a:t>
            </a:r>
          </a:p>
          <a:p>
            <a:pPr marL="457200" indent="-457200">
              <a:buFont typeface="Arial" panose="020B0604020202020204" pitchFamily="34" charset="0"/>
              <a:buChar char="•"/>
            </a:pPr>
            <a:r>
              <a:rPr lang="en-US" sz="2800" dirty="0"/>
              <a:t>Neutral colors include black, gray, and white. Use darker shades of gray for primary content, such as text and titles. </a:t>
            </a:r>
          </a:p>
          <a:p>
            <a:pPr marL="457200" indent="-457200">
              <a:buFont typeface="Arial" panose="020B0604020202020204" pitchFamily="34" charset="0"/>
              <a:buChar char="•"/>
            </a:pPr>
            <a:r>
              <a:rPr lang="en-US" sz="2800" dirty="0"/>
              <a:t>Use black sparingly for high-impact strings (labels, names) and hover states. </a:t>
            </a:r>
          </a:p>
          <a:p>
            <a:pPr marL="457200" indent="-457200">
              <a:buFont typeface="Arial" panose="020B0604020202020204" pitchFamily="34" charset="0"/>
              <a:buChar char="•"/>
            </a:pPr>
            <a:r>
              <a:rPr lang="en-US" sz="2800" dirty="0"/>
              <a:t>Use lighter shades of gray for supporting graphic elements and page areas.</a:t>
            </a:r>
          </a:p>
        </p:txBody>
      </p:sp>
      <p:pic>
        <p:nvPicPr>
          <p:cNvPr id="6" name="Picture 5"/>
          <p:cNvPicPr>
            <a:picLocks noChangeAspect="1"/>
          </p:cNvPicPr>
          <p:nvPr/>
        </p:nvPicPr>
        <p:blipFill>
          <a:blip r:embed="rId2"/>
          <a:stretch>
            <a:fillRect/>
          </a:stretch>
        </p:blipFill>
        <p:spPr>
          <a:xfrm>
            <a:off x="2487501" y="4225138"/>
            <a:ext cx="7461473" cy="2238442"/>
          </a:xfrm>
          <a:prstGeom prst="rect">
            <a:avLst/>
          </a:prstGeom>
        </p:spPr>
      </p:pic>
    </p:spTree>
    <p:extLst>
      <p:ext uri="{BB962C8B-B14F-4D97-AF65-F5344CB8AC3E}">
        <p14:creationId xmlns:p14="http://schemas.microsoft.com/office/powerpoint/2010/main" val="1501899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a:t>
            </a:r>
          </a:p>
        </p:txBody>
      </p:sp>
      <p:sp>
        <p:nvSpPr>
          <p:cNvPr id="3" name="Text Placeholder 2"/>
          <p:cNvSpPr>
            <a:spLocks noGrp="1"/>
          </p:cNvSpPr>
          <p:nvPr>
            <p:ph type="body" sz="quarter" idx="10"/>
          </p:nvPr>
        </p:nvSpPr>
        <p:spPr/>
        <p:txBody>
          <a:bodyPr/>
          <a:lstStyle/>
          <a:p>
            <a:r>
              <a:rPr lang="en-US" dirty="0">
                <a:gradFill>
                  <a:gsLst>
                    <a:gs pos="1250">
                      <a:schemeClr val="tx2"/>
                    </a:gs>
                    <a:gs pos="99000">
                      <a:schemeClr val="tx2"/>
                    </a:gs>
                  </a:gsLst>
                  <a:lin ang="5400000" scaled="0"/>
                </a:gradFill>
              </a:rPr>
              <a:t>Accent Colors</a:t>
            </a:r>
          </a:p>
          <a:p>
            <a:r>
              <a:rPr lang="en-US" sz="3264" dirty="0"/>
              <a:t>Fabric also includes accent colors from the Microsoft color palette.</a:t>
            </a:r>
          </a:p>
        </p:txBody>
      </p:sp>
      <p:pic>
        <p:nvPicPr>
          <p:cNvPr id="7" name="Picture 6"/>
          <p:cNvPicPr>
            <a:picLocks noChangeAspect="1"/>
          </p:cNvPicPr>
          <p:nvPr/>
        </p:nvPicPr>
        <p:blipFill>
          <a:blip r:embed="rId2"/>
          <a:stretch>
            <a:fillRect/>
          </a:stretch>
        </p:blipFill>
        <p:spPr>
          <a:xfrm>
            <a:off x="2487501" y="2815696"/>
            <a:ext cx="7461473" cy="3373208"/>
          </a:xfrm>
          <a:prstGeom prst="rect">
            <a:avLst/>
          </a:prstGeom>
        </p:spPr>
      </p:pic>
    </p:spTree>
    <p:extLst>
      <p:ext uri="{BB962C8B-B14F-4D97-AF65-F5344CB8AC3E}">
        <p14:creationId xmlns:p14="http://schemas.microsoft.com/office/powerpoint/2010/main" val="2021140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Icons</a:t>
            </a:r>
          </a:p>
        </p:txBody>
      </p:sp>
      <p:sp>
        <p:nvSpPr>
          <p:cNvPr id="3" name="Text Placeholder 2"/>
          <p:cNvSpPr>
            <a:spLocks noGrp="1"/>
          </p:cNvSpPr>
          <p:nvPr>
            <p:ph type="body" sz="quarter" idx="10"/>
          </p:nvPr>
        </p:nvSpPr>
        <p:spPr/>
        <p:txBody>
          <a:bodyPr/>
          <a:lstStyle/>
          <a:p>
            <a:pPr marL="466298" indent="-466298">
              <a:buFont typeface="Arial" panose="020B0604020202020204" pitchFamily="34" charset="0"/>
              <a:buChar char="•"/>
            </a:pPr>
            <a:r>
              <a:rPr lang="en-US" sz="3264" dirty="0"/>
              <a:t>Fabric uses a custom font for its iconography. </a:t>
            </a:r>
          </a:p>
          <a:p>
            <a:pPr marL="466298" indent="-466298">
              <a:buFont typeface="Arial" panose="020B0604020202020204" pitchFamily="34" charset="0"/>
              <a:buChar char="•"/>
            </a:pPr>
            <a:r>
              <a:rPr lang="en-US" sz="3264" dirty="0"/>
              <a:t>This font contains glyphs that you can scale, color, and style in any way. </a:t>
            </a:r>
          </a:p>
          <a:p>
            <a:pPr marL="466298" indent="-466298">
              <a:buFont typeface="Arial" panose="020B0604020202020204" pitchFamily="34" charset="0"/>
              <a:buChar char="•"/>
            </a:pPr>
            <a:r>
              <a:rPr lang="en-US" sz="3264" dirty="0"/>
              <a:t>You can even flip them for right-to-left localization. </a:t>
            </a:r>
          </a:p>
        </p:txBody>
      </p:sp>
      <p:pic>
        <p:nvPicPr>
          <p:cNvPr id="9" name="Picture 8"/>
          <p:cNvPicPr>
            <a:picLocks noChangeAspect="1"/>
          </p:cNvPicPr>
          <p:nvPr/>
        </p:nvPicPr>
        <p:blipFill>
          <a:blip r:embed="rId2"/>
          <a:stretch>
            <a:fillRect/>
          </a:stretch>
        </p:blipFill>
        <p:spPr>
          <a:xfrm>
            <a:off x="2510818" y="3406841"/>
            <a:ext cx="7414839" cy="3093403"/>
          </a:xfrm>
          <a:prstGeom prst="rect">
            <a:avLst/>
          </a:prstGeom>
        </p:spPr>
      </p:pic>
    </p:spTree>
    <p:extLst>
      <p:ext uri="{BB962C8B-B14F-4D97-AF65-F5344CB8AC3E}">
        <p14:creationId xmlns:p14="http://schemas.microsoft.com/office/powerpoint/2010/main" val="2529059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Icons</a:t>
            </a:r>
          </a:p>
        </p:txBody>
      </p:sp>
      <p:sp>
        <p:nvSpPr>
          <p:cNvPr id="3" name="Text Placeholder 2"/>
          <p:cNvSpPr>
            <a:spLocks noGrp="1"/>
          </p:cNvSpPr>
          <p:nvPr>
            <p:ph type="body" sz="quarter" idx="10"/>
          </p:nvPr>
        </p:nvSpPr>
        <p:spPr>
          <a:xfrm>
            <a:off x="274638" y="1212850"/>
            <a:ext cx="11887200" cy="1088888"/>
          </a:xfrm>
        </p:spPr>
        <p:txBody>
          <a:bodyPr/>
          <a:lstStyle/>
          <a:p>
            <a:pPr marL="466298" indent="-466298">
              <a:buFont typeface="Arial" panose="020B0604020202020204" pitchFamily="34" charset="0"/>
              <a:buChar char="•"/>
            </a:pPr>
            <a:r>
              <a:rPr lang="en-US" sz="3264" dirty="0"/>
              <a:t>To use the icons, combine the base </a:t>
            </a:r>
            <a:r>
              <a:rPr lang="en-US" sz="3264" b="1" dirty="0" err="1"/>
              <a:t>ms</a:t>
            </a:r>
            <a:r>
              <a:rPr lang="en-US" sz="3264" b="1" dirty="0"/>
              <a:t>-Icon</a:t>
            </a:r>
            <a:r>
              <a:rPr lang="en-US" sz="3264" dirty="0"/>
              <a:t> class with a modifier class for the specific icon.</a:t>
            </a:r>
          </a:p>
        </p:txBody>
      </p:sp>
      <p:sp>
        <p:nvSpPr>
          <p:cNvPr id="6" name="Rectangle 5"/>
          <p:cNvSpPr/>
          <p:nvPr/>
        </p:nvSpPr>
        <p:spPr>
          <a:xfrm>
            <a:off x="2315764" y="2479529"/>
            <a:ext cx="7560425" cy="382308"/>
          </a:xfrm>
          <a:prstGeom prst="rect">
            <a:avLst/>
          </a:prstGeom>
        </p:spPr>
        <p:txBody>
          <a:bodyPr wrap="square">
            <a:spAutoFit/>
          </a:bodyPr>
          <a:lstStyle/>
          <a:p>
            <a:r>
              <a:rPr lang="en-US" sz="1836" dirty="0">
                <a:solidFill>
                  <a:srgbClr val="000000"/>
                </a:solidFill>
                <a:latin typeface="Consolas" panose="020B0609020204030204" pitchFamily="49" charset="0"/>
              </a:rPr>
              <a:t>&lt;</a:t>
            </a:r>
            <a:r>
              <a:rPr lang="en-US" sz="1836" b="1" dirty="0" err="1">
                <a:solidFill>
                  <a:srgbClr val="000000"/>
                </a:solidFill>
                <a:latin typeface="Consolas" panose="020B0609020204030204" pitchFamily="49" charset="0"/>
              </a:rPr>
              <a:t>i</a:t>
            </a:r>
            <a:r>
              <a:rPr lang="en-US" sz="1836" dirty="0">
                <a:solidFill>
                  <a:srgbClr val="000000"/>
                </a:solidFill>
                <a:latin typeface="Consolas" panose="020B0609020204030204" pitchFamily="49" charset="0"/>
              </a:rPr>
              <a:t> class=</a:t>
            </a:r>
            <a:r>
              <a:rPr lang="en-US" sz="1836" dirty="0">
                <a:solidFill>
                  <a:srgbClr val="880000"/>
                </a:solidFill>
                <a:latin typeface="Consolas" panose="020B0609020204030204" pitchFamily="49" charset="0"/>
              </a:rPr>
              <a:t>"</a:t>
            </a:r>
            <a:r>
              <a:rPr lang="en-US" sz="1836" dirty="0" err="1">
                <a:solidFill>
                  <a:srgbClr val="880000"/>
                </a:solidFill>
                <a:latin typeface="Consolas" panose="020B0609020204030204" pitchFamily="49" charset="0"/>
              </a:rPr>
              <a:t>ms</a:t>
            </a:r>
            <a:r>
              <a:rPr lang="en-US" sz="1836" dirty="0">
                <a:solidFill>
                  <a:srgbClr val="880000"/>
                </a:solidFill>
                <a:latin typeface="Consolas" panose="020B0609020204030204" pitchFamily="49" charset="0"/>
              </a:rPr>
              <a:t>-Icon </a:t>
            </a:r>
            <a:r>
              <a:rPr lang="en-US" sz="1836" dirty="0" err="1">
                <a:solidFill>
                  <a:srgbClr val="880000"/>
                </a:solidFill>
                <a:latin typeface="Consolas" panose="020B0609020204030204" pitchFamily="49" charset="0"/>
              </a:rPr>
              <a:t>ms</a:t>
            </a:r>
            <a:r>
              <a:rPr lang="en-US" sz="1836" dirty="0">
                <a:solidFill>
                  <a:srgbClr val="880000"/>
                </a:solidFill>
                <a:latin typeface="Consolas" panose="020B0609020204030204" pitchFamily="49" charset="0"/>
              </a:rPr>
              <a:t>-Icon--mail"</a:t>
            </a:r>
            <a:r>
              <a:rPr lang="en-US" sz="1836" dirty="0">
                <a:solidFill>
                  <a:srgbClr val="000000"/>
                </a:solidFill>
                <a:latin typeface="Consolas" panose="020B0609020204030204" pitchFamily="49" charset="0"/>
              </a:rPr>
              <a:t> aria-hidden=</a:t>
            </a:r>
            <a:r>
              <a:rPr lang="en-US" sz="1836" dirty="0">
                <a:solidFill>
                  <a:srgbClr val="880000"/>
                </a:solidFill>
                <a:latin typeface="Consolas" panose="020B0609020204030204" pitchFamily="49" charset="0"/>
              </a:rPr>
              <a:t>"true"</a:t>
            </a:r>
            <a:r>
              <a:rPr lang="en-US" sz="1836" dirty="0">
                <a:solidFill>
                  <a:srgbClr val="000000"/>
                </a:solidFill>
                <a:latin typeface="Consolas" panose="020B0609020204030204" pitchFamily="49" charset="0"/>
              </a:rPr>
              <a:t>&gt;&lt;/</a:t>
            </a:r>
            <a:r>
              <a:rPr lang="en-US" sz="1836" b="1" dirty="0" err="1">
                <a:solidFill>
                  <a:srgbClr val="000000"/>
                </a:solidFill>
                <a:latin typeface="Consolas" panose="020B0609020204030204" pitchFamily="49" charset="0"/>
              </a:rPr>
              <a:t>i</a:t>
            </a:r>
            <a:r>
              <a:rPr lang="en-US" sz="1836" dirty="0">
                <a:solidFill>
                  <a:srgbClr val="000000"/>
                </a:solidFill>
                <a:latin typeface="Consolas" panose="020B0609020204030204" pitchFamily="49" charset="0"/>
              </a:rPr>
              <a:t>&gt;</a:t>
            </a:r>
            <a:endParaRPr lang="en-US" sz="1836" dirty="0"/>
          </a:p>
        </p:txBody>
      </p:sp>
      <p:sp>
        <p:nvSpPr>
          <p:cNvPr id="8" name="Rectangle 7"/>
          <p:cNvSpPr/>
          <p:nvPr/>
        </p:nvSpPr>
        <p:spPr>
          <a:xfrm>
            <a:off x="275480" y="3030509"/>
            <a:ext cx="11640993" cy="1246787"/>
          </a:xfrm>
          <a:prstGeom prst="rect">
            <a:avLst/>
          </a:prstGeom>
        </p:spPr>
        <p:txBody>
          <a:bodyPr wrap="square">
            <a:spAutoFit/>
          </a:bodyPr>
          <a:lstStyle/>
          <a:p>
            <a:r>
              <a:rPr lang="en-US" sz="2448" dirty="0">
                <a:gradFill>
                  <a:gsLst>
                    <a:gs pos="1250">
                      <a:schemeClr val="tx1"/>
                    </a:gs>
                    <a:gs pos="99000">
                      <a:schemeClr val="tx1"/>
                    </a:gs>
                  </a:gsLst>
                  <a:lin ang="5400000" scaled="0"/>
                </a:gradFill>
                <a:latin typeface="+mj-lt"/>
              </a:rPr>
              <a:t>Note the aria-hidden attribute, which prevents screen readers from reading the icon. In cases where meaning is conveyed only through the icon, such as an icon-only navigation bar, be sure to apply an aria-label to the button for accessibility.</a:t>
            </a:r>
          </a:p>
        </p:txBody>
      </p:sp>
      <p:pic>
        <p:nvPicPr>
          <p:cNvPr id="5" name="Picture 4"/>
          <p:cNvPicPr>
            <a:picLocks noChangeAspect="1"/>
          </p:cNvPicPr>
          <p:nvPr/>
        </p:nvPicPr>
        <p:blipFill>
          <a:blip r:embed="rId2"/>
          <a:stretch>
            <a:fillRect/>
          </a:stretch>
        </p:blipFill>
        <p:spPr>
          <a:xfrm>
            <a:off x="2530248" y="4429028"/>
            <a:ext cx="7375978" cy="2098539"/>
          </a:xfrm>
          <a:prstGeom prst="rect">
            <a:avLst/>
          </a:prstGeom>
        </p:spPr>
      </p:pic>
    </p:spTree>
    <p:extLst>
      <p:ext uri="{BB962C8B-B14F-4D97-AF65-F5344CB8AC3E}">
        <p14:creationId xmlns:p14="http://schemas.microsoft.com/office/powerpoint/2010/main" val="195950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Animations</a:t>
            </a:r>
          </a:p>
        </p:txBody>
      </p:sp>
      <p:sp>
        <p:nvSpPr>
          <p:cNvPr id="3" name="Text Placeholder 2"/>
          <p:cNvSpPr>
            <a:spLocks noGrp="1"/>
          </p:cNvSpPr>
          <p:nvPr>
            <p:ph type="body" sz="quarter" idx="10"/>
          </p:nvPr>
        </p:nvSpPr>
        <p:spPr>
          <a:xfrm>
            <a:off x="274638" y="1212850"/>
            <a:ext cx="11887200" cy="3864969"/>
          </a:xfrm>
        </p:spPr>
        <p:txBody>
          <a:bodyPr/>
          <a:lstStyle/>
          <a:p>
            <a:pPr marL="466298" indent="-466298">
              <a:buFont typeface="Arial" panose="020B0604020202020204" pitchFamily="34" charset="0"/>
              <a:buChar char="•"/>
            </a:pPr>
            <a:r>
              <a:rPr lang="en-US" sz="3264" dirty="0"/>
              <a:t>Use the animation library to create web experiences that integrate with Office 365. </a:t>
            </a:r>
          </a:p>
          <a:p>
            <a:pPr marL="466298" indent="-466298">
              <a:buFont typeface="Arial" panose="020B0604020202020204" pitchFamily="34" charset="0"/>
              <a:buChar char="•"/>
            </a:pPr>
            <a:r>
              <a:rPr lang="en-US" sz="3264" dirty="0"/>
              <a:t>You can use the animation CSS classes for navigation, panels, dialogs, and more. </a:t>
            </a:r>
          </a:p>
          <a:p>
            <a:pPr marL="466298" indent="-466298">
              <a:buFont typeface="Arial" panose="020B0604020202020204" pitchFamily="34" charset="0"/>
              <a:buChar char="•"/>
            </a:pPr>
            <a:r>
              <a:rPr lang="en-US" sz="3264" dirty="0"/>
              <a:t>Animations include </a:t>
            </a:r>
          </a:p>
          <a:p>
            <a:pPr marL="694898" lvl="2" indent="-466298">
              <a:buFont typeface="Arial" panose="020B0604020202020204" pitchFamily="34" charset="0"/>
              <a:buChar char="•"/>
            </a:pPr>
            <a:r>
              <a:rPr lang="en-US" sz="2400" dirty="0"/>
              <a:t>directionality (up, down, left, right relating to origin and completion of tasks) </a:t>
            </a:r>
          </a:p>
          <a:p>
            <a:pPr marL="694898" lvl="2" indent="-466298">
              <a:buFont typeface="Arial" panose="020B0604020202020204" pitchFamily="34" charset="0"/>
              <a:buChar char="•"/>
            </a:pPr>
            <a:r>
              <a:rPr lang="en-US" sz="2400" dirty="0"/>
              <a:t>enter/exit (fade in, fade out, zoom in, zoom out)</a:t>
            </a:r>
          </a:p>
          <a:p>
            <a:pPr marL="694898" lvl="2" indent="-466298">
              <a:buFont typeface="Arial" panose="020B0604020202020204" pitchFamily="34" charset="0"/>
              <a:buChar char="•"/>
            </a:pPr>
            <a:r>
              <a:rPr lang="en-US" sz="2400" dirty="0"/>
              <a:t>duration (speed of enter/exit relating to urgency or content type)</a:t>
            </a:r>
          </a:p>
        </p:txBody>
      </p:sp>
    </p:spTree>
    <p:extLst>
      <p:ext uri="{BB962C8B-B14F-4D97-AF65-F5344CB8AC3E}">
        <p14:creationId xmlns:p14="http://schemas.microsoft.com/office/powerpoint/2010/main" val="982963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Side panel animations</a:t>
            </a:r>
          </a:p>
        </p:txBody>
      </p:sp>
      <p:sp>
        <p:nvSpPr>
          <p:cNvPr id="3" name="Text Placeholder 2"/>
          <p:cNvSpPr>
            <a:spLocks noGrp="1"/>
          </p:cNvSpPr>
          <p:nvPr>
            <p:ph type="body" sz="quarter" idx="10"/>
          </p:nvPr>
        </p:nvSpPr>
        <p:spPr/>
        <p:txBody>
          <a:bodyPr/>
          <a:lstStyle/>
          <a:p>
            <a:pPr marL="466298" indent="-466298">
              <a:buFont typeface="Arial" panose="020B0604020202020204" pitchFamily="34" charset="0"/>
              <a:buChar char="•"/>
            </a:pPr>
            <a:r>
              <a:rPr lang="en-US" sz="3264" dirty="0"/>
              <a:t>When choosing a motion for side panels, consider the origin of the triggering element. </a:t>
            </a:r>
          </a:p>
          <a:p>
            <a:pPr marL="466298" indent="-466298">
              <a:buFont typeface="Arial" panose="020B0604020202020204" pitchFamily="34" charset="0"/>
              <a:buChar char="•"/>
            </a:pPr>
            <a:r>
              <a:rPr lang="en-US" sz="3264" dirty="0"/>
              <a:t>Use the motion to create a link between the action and the resulting UI. </a:t>
            </a:r>
          </a:p>
          <a:p>
            <a:pPr marL="466298" indent="-466298">
              <a:buFont typeface="Arial" panose="020B0604020202020204" pitchFamily="34" charset="0"/>
              <a:buChar char="•"/>
            </a:pPr>
            <a:r>
              <a:rPr lang="en-US" sz="3264" dirty="0"/>
              <a:t>For example, if the triggering element is on the right side of the interface, consider having the panel move in from the right.</a:t>
            </a:r>
          </a:p>
        </p:txBody>
      </p:sp>
      <p:pic>
        <p:nvPicPr>
          <p:cNvPr id="5" name="Picture 4"/>
          <p:cNvPicPr>
            <a:picLocks noChangeAspect="1"/>
          </p:cNvPicPr>
          <p:nvPr/>
        </p:nvPicPr>
        <p:blipFill>
          <a:blip r:embed="rId2"/>
          <a:stretch>
            <a:fillRect/>
          </a:stretch>
        </p:blipFill>
        <p:spPr>
          <a:xfrm>
            <a:off x="548571" y="5110831"/>
            <a:ext cx="5818947" cy="755826"/>
          </a:xfrm>
          <a:prstGeom prst="rect">
            <a:avLst/>
          </a:prstGeom>
        </p:spPr>
      </p:pic>
      <p:sp>
        <p:nvSpPr>
          <p:cNvPr id="6" name="Rectangle 5"/>
          <p:cNvSpPr/>
          <p:nvPr/>
        </p:nvSpPr>
        <p:spPr bwMode="auto">
          <a:xfrm>
            <a:off x="6793342" y="4791220"/>
            <a:ext cx="5144862" cy="1395048"/>
          </a:xfrm>
          <a:prstGeom prst="rect">
            <a:avLst/>
          </a:prstGeom>
          <a:noFill/>
          <a:ln>
            <a:solidFill>
              <a:schemeClr val="tx1"/>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endParaRPr>
          </a:p>
        </p:txBody>
      </p:sp>
      <p:sp>
        <p:nvSpPr>
          <p:cNvPr id="7" name="Rectangle 6"/>
          <p:cNvSpPr/>
          <p:nvPr/>
        </p:nvSpPr>
        <p:spPr bwMode="auto">
          <a:xfrm>
            <a:off x="6793342" y="4791220"/>
            <a:ext cx="1301759" cy="1395048"/>
          </a:xfrm>
          <a:prstGeom prst="rect">
            <a:avLst/>
          </a:prstGeom>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299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367" fill="hold"/>
                                        <p:tgtEl>
                                          <p:spTgt spid="7"/>
                                        </p:tgtEl>
                                        <p:attrNameLst>
                                          <p:attrName>ppt_x</p:attrName>
                                        </p:attrNameLst>
                                      </p:cBhvr>
                                      <p:tavLst>
                                        <p:tav tm="0">
                                          <p:val>
                                            <p:strVal val="1+#ppt_w/2"/>
                                          </p:val>
                                        </p:tav>
                                        <p:tav tm="100000">
                                          <p:val>
                                            <p:strVal val="#ppt_x"/>
                                          </p:val>
                                        </p:tav>
                                      </p:tavLst>
                                    </p:anim>
                                    <p:anim calcmode="lin" valueType="num">
                                      <p:cBhvr additive="base">
                                        <p:cTn id="8" dur="367"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What is the Office UI Fabric?</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use Office UI Fabric</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Examples of Office UI Fabric Styles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Dialog animations</a:t>
            </a:r>
          </a:p>
        </p:txBody>
      </p:sp>
      <p:sp>
        <p:nvSpPr>
          <p:cNvPr id="3" name="Text Placeholder 2"/>
          <p:cNvSpPr>
            <a:spLocks noGrp="1"/>
          </p:cNvSpPr>
          <p:nvPr>
            <p:ph type="body" sz="quarter" idx="10"/>
          </p:nvPr>
        </p:nvSpPr>
        <p:spPr/>
        <p:txBody>
          <a:bodyPr/>
          <a:lstStyle/>
          <a:p>
            <a:pPr marL="466298" indent="-466298">
              <a:buFont typeface="Arial" panose="020B0604020202020204" pitchFamily="34" charset="0"/>
              <a:buChar char="•"/>
            </a:pPr>
            <a:r>
              <a:rPr lang="en-US" sz="3264" dirty="0"/>
              <a:t>When choosing a motion for dialogs, consider the origin and tone of the content. </a:t>
            </a:r>
          </a:p>
          <a:p>
            <a:pPr marL="466298" indent="-466298">
              <a:buFont typeface="Arial" panose="020B0604020202020204" pitchFamily="34" charset="0"/>
              <a:buChar char="•"/>
            </a:pPr>
            <a:r>
              <a:rPr lang="en-US" sz="3264" dirty="0"/>
              <a:t>For a warning or error dialog, a quick fade in might be appropriate. </a:t>
            </a:r>
          </a:p>
          <a:p>
            <a:pPr marL="466298" indent="-466298">
              <a:buFont typeface="Arial" panose="020B0604020202020204" pitchFamily="34" charset="0"/>
              <a:buChar char="•"/>
            </a:pPr>
            <a:r>
              <a:rPr lang="en-US" sz="3264" dirty="0"/>
              <a:t>If the dialog appears when a user chooses an item to get more information, a scale-up might be appropriate.</a:t>
            </a:r>
          </a:p>
        </p:txBody>
      </p:sp>
      <p:pic>
        <p:nvPicPr>
          <p:cNvPr id="2050" name="Picture 2" descr="C:\Users\topsh\AppData\Local\Temp\SNAGHTML5625ff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480" y="5056444"/>
            <a:ext cx="6217356" cy="8646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bwMode="auto">
          <a:xfrm>
            <a:off x="6793342" y="4791220"/>
            <a:ext cx="5144862" cy="1395048"/>
          </a:xfrm>
          <a:prstGeom prst="rect">
            <a:avLst/>
          </a:prstGeom>
          <a:noFill/>
          <a:ln>
            <a:solidFill>
              <a:schemeClr val="tx1"/>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3016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1" nodeType="clickEffect">
                                  <p:stCondLst>
                                    <p:cond delay="0"/>
                                  </p:stCondLst>
                                  <p:childTnLst>
                                    <p:set>
                                      <p:cBhvr>
                                        <p:cTn id="6" dur="indefinite"/>
                                        <p:tgtEl>
                                          <p:spTgt spid="6"/>
                                        </p:tgtEl>
                                        <p:attrNameLst>
                                          <p:attrName>fillcolor</p:attrName>
                                        </p:attrNameLst>
                                      </p:cBhvr>
                                      <p:to>
                                        <p:clrVal>
                                          <a:schemeClr val="accent2"/>
                                        </p:clrVal>
                                      </p:to>
                                    </p:set>
                                    <p:set>
                                      <p:cBhvr>
                                        <p:cTn id="7" dur="indefinite"/>
                                        <p:tgtEl>
                                          <p:spTgt spid="6"/>
                                        </p:tgtEl>
                                        <p:attrNameLst>
                                          <p:attrName>fill.type</p:attrName>
                                        </p:attrNameLst>
                                      </p:cBhvr>
                                      <p:to>
                                        <p:strVal val="solid"/>
                                      </p:to>
                                    </p:set>
                                    <p:set>
                                      <p:cBhvr>
                                        <p:cTn id="8" dur="indefinite"/>
                                        <p:tgtEl>
                                          <p:spTgt spid="6"/>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Responsive Grid</a:t>
            </a:r>
          </a:p>
        </p:txBody>
      </p:sp>
      <p:sp>
        <p:nvSpPr>
          <p:cNvPr id="3" name="Text Placeholder 2"/>
          <p:cNvSpPr>
            <a:spLocks noGrp="1"/>
          </p:cNvSpPr>
          <p:nvPr>
            <p:ph type="body" sz="quarter" idx="10"/>
          </p:nvPr>
        </p:nvSpPr>
        <p:spPr/>
        <p:txBody>
          <a:bodyPr/>
          <a:lstStyle/>
          <a:p>
            <a:pPr marL="466298" indent="-466298">
              <a:buFont typeface="Arial" panose="020B0604020202020204" pitchFamily="34" charset="0"/>
              <a:buChar char="•"/>
            </a:pPr>
            <a:r>
              <a:rPr lang="en-US" sz="3264" dirty="0"/>
              <a:t>Fabric comes with a mobile-first, 12-column, responsive grid that you can use to create flexible layouts for a variety of screen sizes and device types</a:t>
            </a:r>
          </a:p>
        </p:txBody>
      </p:sp>
      <p:pic>
        <p:nvPicPr>
          <p:cNvPr id="5" name="Picture 4"/>
          <p:cNvPicPr>
            <a:picLocks noChangeAspect="1"/>
          </p:cNvPicPr>
          <p:nvPr/>
        </p:nvPicPr>
        <p:blipFill>
          <a:blip r:embed="rId2"/>
          <a:stretch>
            <a:fillRect/>
          </a:stretch>
        </p:blipFill>
        <p:spPr>
          <a:xfrm>
            <a:off x="2448639" y="2998624"/>
            <a:ext cx="7539197" cy="3217760"/>
          </a:xfrm>
          <a:prstGeom prst="rect">
            <a:avLst/>
          </a:prstGeom>
        </p:spPr>
      </p:pic>
    </p:spTree>
    <p:extLst>
      <p:ext uri="{BB962C8B-B14F-4D97-AF65-F5344CB8AC3E}">
        <p14:creationId xmlns:p14="http://schemas.microsoft.com/office/powerpoint/2010/main" val="223588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Localization</a:t>
            </a:r>
          </a:p>
        </p:txBody>
      </p:sp>
      <p:sp>
        <p:nvSpPr>
          <p:cNvPr id="3" name="Text Placeholder 2"/>
          <p:cNvSpPr>
            <a:spLocks noGrp="1"/>
          </p:cNvSpPr>
          <p:nvPr>
            <p:ph type="body" sz="quarter" idx="10"/>
          </p:nvPr>
        </p:nvSpPr>
        <p:spPr>
          <a:xfrm>
            <a:off x="274638" y="1212850"/>
            <a:ext cx="11887200" cy="4204869"/>
          </a:xfrm>
        </p:spPr>
        <p:txBody>
          <a:bodyPr/>
          <a:lstStyle/>
          <a:p>
            <a:r>
              <a:rPr lang="en-US" dirty="0">
                <a:gradFill>
                  <a:gsLst>
                    <a:gs pos="1250">
                      <a:schemeClr val="tx2"/>
                    </a:gs>
                    <a:gs pos="99000">
                      <a:schemeClr val="tx2"/>
                    </a:gs>
                  </a:gsLst>
                  <a:lin ang="5400000" scaled="0"/>
                </a:gradFill>
              </a:rPr>
              <a:t>Right-to-left support</a:t>
            </a:r>
          </a:p>
          <a:p>
            <a:pPr marL="457200" indent="-457200">
              <a:buFont typeface="Arial" panose="020B0604020202020204" pitchFamily="34" charset="0"/>
              <a:buChar char="•"/>
            </a:pPr>
            <a:r>
              <a:rPr lang="en-US" sz="3264" dirty="0"/>
              <a:t>Fabric comes with an alternate CSS file for pages written in right-to-left (RTL) languages, such as Arabic and Hebrew. </a:t>
            </a:r>
          </a:p>
          <a:p>
            <a:pPr marL="457200" indent="-457200">
              <a:buFont typeface="Arial" panose="020B0604020202020204" pitchFamily="34" charset="0"/>
              <a:buChar char="•"/>
            </a:pPr>
            <a:r>
              <a:rPr lang="en-US" sz="3264" dirty="0"/>
              <a:t>This reverses the order of columns in the responsive grid, making it easy to create an RTL layout without writing additional templates. </a:t>
            </a:r>
          </a:p>
          <a:p>
            <a:pPr marL="457200" indent="-457200">
              <a:buFont typeface="Arial" panose="020B0604020202020204" pitchFamily="34" charset="0"/>
              <a:buChar char="•"/>
            </a:pPr>
            <a:r>
              <a:rPr lang="en-US" sz="3264" dirty="0"/>
              <a:t>Future versions of Fabric will also reverse some icons and provide additional helper utilities.</a:t>
            </a:r>
          </a:p>
        </p:txBody>
      </p:sp>
    </p:spTree>
    <p:extLst>
      <p:ext uri="{BB962C8B-B14F-4D97-AF65-F5344CB8AC3E}">
        <p14:creationId xmlns:p14="http://schemas.microsoft.com/office/powerpoint/2010/main" val="2497227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Localization</a:t>
            </a:r>
          </a:p>
        </p:txBody>
      </p:sp>
      <p:sp>
        <p:nvSpPr>
          <p:cNvPr id="3" name="Text Placeholder 2"/>
          <p:cNvSpPr>
            <a:spLocks noGrp="1"/>
          </p:cNvSpPr>
          <p:nvPr>
            <p:ph type="body" sz="quarter" idx="10"/>
          </p:nvPr>
        </p:nvSpPr>
        <p:spPr>
          <a:xfrm>
            <a:off x="274638" y="1212850"/>
            <a:ext cx="11887200" cy="2980175"/>
          </a:xfrm>
        </p:spPr>
        <p:txBody>
          <a:bodyPr/>
          <a:lstStyle/>
          <a:p>
            <a:r>
              <a:rPr lang="en-US" dirty="0">
                <a:gradFill>
                  <a:gsLst>
                    <a:gs pos="1250">
                      <a:schemeClr val="tx2"/>
                    </a:gs>
                    <a:gs pos="99000">
                      <a:schemeClr val="tx2"/>
                    </a:gs>
                  </a:gsLst>
                  <a:lin ang="5400000" scaled="0"/>
                </a:gradFill>
              </a:rPr>
              <a:t>Language-optimized fonts</a:t>
            </a:r>
          </a:p>
          <a:p>
            <a:pPr marL="457200" indent="-457200">
              <a:buFont typeface="Arial" panose="020B0604020202020204" pitchFamily="34" charset="0"/>
              <a:buChar char="•"/>
            </a:pPr>
            <a:r>
              <a:rPr lang="en-US" sz="2856" dirty="0"/>
              <a:t>By default, Fabric presents all text using the Western European character set of Segoe UI.</a:t>
            </a:r>
          </a:p>
          <a:p>
            <a:pPr marL="457200" indent="-457200">
              <a:buFont typeface="Arial" panose="020B0604020202020204" pitchFamily="34" charset="0"/>
              <a:buChar char="•"/>
            </a:pPr>
            <a:r>
              <a:rPr lang="en-US" sz="2856" dirty="0"/>
              <a:t>For languages with other characters, Fabric will either serve a version of Segoe UI with a different character set or use a system font.</a:t>
            </a:r>
          </a:p>
          <a:p>
            <a:pPr marL="457200" indent="-457200">
              <a:buFont typeface="Arial" panose="020B0604020202020204" pitchFamily="34" charset="0"/>
              <a:buChar char="•"/>
            </a:pPr>
            <a:r>
              <a:rPr lang="en-US" sz="2856" dirty="0"/>
              <a:t>Fabric supports many language codes, which utilize different font stacks.</a:t>
            </a:r>
          </a:p>
        </p:txBody>
      </p:sp>
      <p:pic>
        <p:nvPicPr>
          <p:cNvPr id="5" name="Picture 4"/>
          <p:cNvPicPr>
            <a:picLocks noChangeAspect="1"/>
          </p:cNvPicPr>
          <p:nvPr/>
        </p:nvPicPr>
        <p:blipFill>
          <a:blip r:embed="rId2"/>
          <a:stretch>
            <a:fillRect/>
          </a:stretch>
        </p:blipFill>
        <p:spPr>
          <a:xfrm>
            <a:off x="2499159" y="4196308"/>
            <a:ext cx="7438156" cy="2176263"/>
          </a:xfrm>
          <a:prstGeom prst="rect">
            <a:avLst/>
          </a:prstGeom>
        </p:spPr>
      </p:pic>
    </p:spTree>
    <p:extLst>
      <p:ext uri="{BB962C8B-B14F-4D97-AF65-F5344CB8AC3E}">
        <p14:creationId xmlns:p14="http://schemas.microsoft.com/office/powerpoint/2010/main" val="967379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Office UI Fabric Components</a:t>
            </a:r>
          </a:p>
        </p:txBody>
      </p:sp>
      <p:sp>
        <p:nvSpPr>
          <p:cNvPr id="2" name="Text Placeholder 1"/>
          <p:cNvSpPr>
            <a:spLocks noGrp="1"/>
          </p:cNvSpPr>
          <p:nvPr>
            <p:ph type="body" sz="quarter" idx="10"/>
          </p:nvPr>
        </p:nvSpPr>
        <p:spPr>
          <a:xfrm>
            <a:off x="274638" y="1212850"/>
            <a:ext cx="8895927" cy="2871171"/>
          </a:xfrm>
        </p:spPr>
        <p:txBody>
          <a:bodyPr/>
          <a:lstStyle/>
          <a:p>
            <a:pPr marL="457200" indent="-457200">
              <a:buFont typeface="Arial" panose="020B0604020202020204" pitchFamily="34" charset="0"/>
              <a:buChar char="•"/>
            </a:pPr>
            <a:r>
              <a:rPr lang="en-US" sz="3264" dirty="0">
                <a:gradFill>
                  <a:gsLst>
                    <a:gs pos="1250">
                      <a:schemeClr val="tx1"/>
                    </a:gs>
                    <a:gs pos="99000">
                      <a:schemeClr val="tx1"/>
                    </a:gs>
                  </a:gsLst>
                  <a:lin ang="5400000" scaled="0"/>
                </a:gradFill>
              </a:rPr>
              <a:t>Fabric's components make up the building blocks of your UI and are meant to be consumed as CSS applied to your markup. </a:t>
            </a:r>
          </a:p>
          <a:p>
            <a:pPr marL="457200" indent="-457200">
              <a:buFont typeface="Arial" panose="020B0604020202020204" pitchFamily="34" charset="0"/>
              <a:buChar char="•"/>
            </a:pPr>
            <a:r>
              <a:rPr lang="en-US" sz="3264" dirty="0">
                <a:gradFill>
                  <a:gsLst>
                    <a:gs pos="1250">
                      <a:schemeClr val="tx1"/>
                    </a:gs>
                    <a:gs pos="99000">
                      <a:schemeClr val="tx1"/>
                    </a:gs>
                  </a:gsLst>
                  <a:lin ang="5400000" scaled="0"/>
                </a:gradFill>
              </a:rPr>
              <a:t>All JavaScript is presentational to explain behavior.</a:t>
            </a:r>
          </a:p>
          <a:p>
            <a:pPr marL="457200" indent="-457200">
              <a:buFont typeface="Arial" panose="020B0604020202020204" pitchFamily="34" charset="0"/>
              <a:buChar char="•"/>
            </a:pPr>
            <a:r>
              <a:rPr lang="en-US" sz="3264" dirty="0">
                <a:gradFill>
                  <a:gsLst>
                    <a:gs pos="1250">
                      <a:schemeClr val="tx1"/>
                    </a:gs>
                    <a:gs pos="99000">
                      <a:schemeClr val="tx1"/>
                    </a:gs>
                  </a:gsLst>
                  <a:lin ang="5400000" scaled="0"/>
                </a:gradFill>
              </a:rPr>
              <a:t>Download the components from the GitHub repository</a:t>
            </a:r>
          </a:p>
          <a:p>
            <a:r>
              <a:rPr lang="en-US" dirty="0"/>
              <a:t>    </a:t>
            </a:r>
            <a:r>
              <a:rPr lang="en-US" sz="3200" dirty="0">
                <a:hlinkClick r:id="rId2"/>
              </a:rPr>
              <a:t>https://github.com/OfficeDev/Office-UI-Fabric</a:t>
            </a:r>
            <a:r>
              <a:rPr lang="en-US" sz="3200" dirty="0"/>
              <a:t>  </a:t>
            </a:r>
            <a:endParaRPr lang="en-US" dirty="0"/>
          </a:p>
        </p:txBody>
      </p:sp>
      <p:sp>
        <p:nvSpPr>
          <p:cNvPr id="4" name="AutoShape 2" descr="Illustrated representation of a DatePicker and Persona list control."/>
          <p:cNvSpPr>
            <a:spLocks noChangeAspect="1" noChangeArrowheads="1"/>
          </p:cNvSpPr>
          <p:nvPr/>
        </p:nvSpPr>
        <p:spPr bwMode="auto">
          <a:xfrm>
            <a:off x="6065838" y="33448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rotWithShape="1">
          <a:blip r:embed="rId3"/>
          <a:srcRect t="1164" b="-1164"/>
          <a:stretch/>
        </p:blipFill>
        <p:spPr>
          <a:xfrm>
            <a:off x="9242573" y="1212849"/>
            <a:ext cx="2268000" cy="3092727"/>
          </a:xfrm>
          <a:prstGeom prst="rect">
            <a:avLst/>
          </a:prstGeom>
        </p:spPr>
      </p:pic>
    </p:spTree>
    <p:extLst>
      <p:ext uri="{BB962C8B-B14F-4D97-AF65-F5344CB8AC3E}">
        <p14:creationId xmlns:p14="http://schemas.microsoft.com/office/powerpoint/2010/main" val="382859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Code</a:t>
            </a:r>
          </a:p>
        </p:txBody>
      </p:sp>
      <p:sp>
        <p:nvSpPr>
          <p:cNvPr id="3" name="Text Placeholder 2"/>
          <p:cNvSpPr>
            <a:spLocks noGrp="1"/>
          </p:cNvSpPr>
          <p:nvPr>
            <p:ph type="body" sz="quarter" idx="10"/>
          </p:nvPr>
        </p:nvSpPr>
        <p:spPr>
          <a:xfrm>
            <a:off x="274638" y="1212850"/>
            <a:ext cx="11887200" cy="4026743"/>
          </a:xfrm>
        </p:spPr>
        <p:txBody>
          <a:bodyPr/>
          <a:lstStyle/>
          <a:p>
            <a:r>
              <a:rPr lang="en-US" dirty="0">
                <a:gradFill>
                  <a:gsLst>
                    <a:gs pos="1250">
                      <a:schemeClr val="tx2"/>
                    </a:gs>
                    <a:gs pos="99000">
                      <a:schemeClr val="tx2"/>
                    </a:gs>
                  </a:gsLst>
                  <a:lin ang="5400000" scaled="0"/>
                </a:gradFill>
              </a:rPr>
              <a:t>Office UI Fabric Developer Site</a:t>
            </a:r>
          </a:p>
          <a:p>
            <a:r>
              <a:rPr lang="en-US" sz="2800" dirty="0">
                <a:hlinkClick r:id="rId2"/>
              </a:rPr>
              <a:t>http://dev.office.com/fabric</a:t>
            </a:r>
            <a:r>
              <a:rPr lang="en-US" sz="2800" dirty="0"/>
              <a:t> </a:t>
            </a:r>
          </a:p>
          <a:p>
            <a:r>
              <a:rPr lang="en-US" dirty="0">
                <a:gradFill>
                  <a:gsLst>
                    <a:gs pos="1250">
                      <a:schemeClr val="tx2"/>
                    </a:gs>
                    <a:gs pos="99000">
                      <a:schemeClr val="tx2"/>
                    </a:gs>
                  </a:gsLst>
                  <a:lin ang="5400000" scaled="0"/>
                </a:gradFill>
              </a:rPr>
              <a:t>Get Started</a:t>
            </a:r>
          </a:p>
          <a:p>
            <a:r>
              <a:rPr lang="en-US" sz="2800" dirty="0">
                <a:hlinkClick r:id="rId3"/>
              </a:rPr>
              <a:t>https://dev.office.com/fabric#/get-started</a:t>
            </a:r>
            <a:r>
              <a:rPr lang="en-US" sz="2800" dirty="0"/>
              <a:t>  </a:t>
            </a:r>
          </a:p>
          <a:p>
            <a:r>
              <a:rPr lang="en-US" dirty="0" err="1">
                <a:gradFill>
                  <a:gsLst>
                    <a:gs pos="1250">
                      <a:schemeClr val="tx2"/>
                    </a:gs>
                    <a:gs pos="99000">
                      <a:schemeClr val="tx2"/>
                    </a:gs>
                  </a:gsLst>
                  <a:lin ang="5400000" scaled="0"/>
                </a:gradFill>
              </a:rPr>
              <a:t>OpenSource</a:t>
            </a:r>
            <a:r>
              <a:rPr lang="en-US" dirty="0">
                <a:gradFill>
                  <a:gsLst>
                    <a:gs pos="1250">
                      <a:schemeClr val="tx2"/>
                    </a:gs>
                    <a:gs pos="99000">
                      <a:schemeClr val="tx2"/>
                    </a:gs>
                  </a:gsLst>
                  <a:lin ang="5400000" scaled="0"/>
                </a:gradFill>
              </a:rPr>
              <a:t> GitHub Repository</a:t>
            </a:r>
          </a:p>
          <a:p>
            <a:r>
              <a:rPr lang="en-US" sz="2800" dirty="0">
                <a:hlinkClick r:id="rId4"/>
              </a:rPr>
              <a:t>https://github.com/OfficeDev/Office-UI-Fabric</a:t>
            </a:r>
            <a:r>
              <a:rPr lang="en-US" sz="2800" dirty="0"/>
              <a:t> </a:t>
            </a:r>
          </a:p>
          <a:p>
            <a:endParaRPr lang="en-US" sz="2856" dirty="0"/>
          </a:p>
        </p:txBody>
      </p:sp>
    </p:spTree>
    <p:extLst>
      <p:ext uri="{BB962C8B-B14F-4D97-AF65-F5344CB8AC3E}">
        <p14:creationId xmlns:p14="http://schemas.microsoft.com/office/powerpoint/2010/main" val="3095575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894225"/>
          </a:xfrm>
        </p:spPr>
        <p:txBody>
          <a:bodyPr/>
          <a:lstStyle/>
          <a:p>
            <a:pPr marL="0" indent="0">
              <a:buNone/>
            </a:pPr>
            <a:r>
              <a:rPr lang="en-US" sz="3600" dirty="0"/>
              <a:t>CDN</a:t>
            </a:r>
            <a:br>
              <a:rPr lang="en-US" sz="3600" dirty="0"/>
            </a:br>
            <a:r>
              <a:rPr lang="en-US" sz="1600" dirty="0">
                <a:solidFill>
                  <a:schemeClr val="tx1"/>
                </a:solidFill>
                <a:latin typeface="Consolas" panose="020B0609020204030204" pitchFamily="49" charset="0"/>
              </a:rPr>
              <a:t>&lt;</a:t>
            </a:r>
            <a:r>
              <a:rPr lang="en-US" sz="1600" b="1" dirty="0">
                <a:solidFill>
                  <a:schemeClr val="tx1"/>
                </a:solidFill>
                <a:latin typeface="Consolas" panose="020B0609020204030204" pitchFamily="49" charset="0"/>
              </a:rPr>
              <a:t>link</a:t>
            </a:r>
            <a:r>
              <a:rPr lang="en-US" sz="1600" dirty="0">
                <a:solidFill>
                  <a:schemeClr val="tx1"/>
                </a:solidFill>
                <a:latin typeface="Consolas" panose="020B0609020204030204" pitchFamily="49" charset="0"/>
              </a:rPr>
              <a:t> </a:t>
            </a:r>
            <a:r>
              <a:rPr lang="en-US" sz="1600" dirty="0" err="1">
                <a:solidFill>
                  <a:schemeClr val="tx1"/>
                </a:solidFill>
                <a:latin typeface="Consolas" panose="020B0609020204030204" pitchFamily="49" charset="0"/>
              </a:rPr>
              <a:t>rel</a:t>
            </a:r>
            <a:r>
              <a:rPr lang="en-US" sz="1600" dirty="0">
                <a:solidFill>
                  <a:schemeClr val="tx1"/>
                </a:solidFill>
                <a:latin typeface="Consolas" panose="020B0609020204030204" pitchFamily="49" charset="0"/>
              </a:rPr>
              <a:t>="stylesheet" </a:t>
            </a:r>
            <a:r>
              <a:rPr lang="en-US" sz="1600" dirty="0" err="1">
                <a:solidFill>
                  <a:schemeClr val="tx1"/>
                </a:solidFill>
                <a:latin typeface="Consolas" panose="020B0609020204030204" pitchFamily="49" charset="0"/>
              </a:rPr>
              <a:t>href</a:t>
            </a:r>
            <a:r>
              <a:rPr lang="en-US" sz="1600" dirty="0">
                <a:solidFill>
                  <a:schemeClr val="tx1"/>
                </a:solidFill>
                <a:latin typeface="Consolas" panose="020B0609020204030204" pitchFamily="49" charset="0"/>
              </a:rPr>
              <a:t>="http://appsforoffice.microsoft.com/fabric/5.0.0/fabric.min.css"&gt; </a:t>
            </a:r>
            <a:br>
              <a:rPr lang="en-US" sz="1600" dirty="0">
                <a:solidFill>
                  <a:schemeClr val="tx1"/>
                </a:solidFill>
                <a:latin typeface="Consolas" panose="020B0609020204030204" pitchFamily="49" charset="0"/>
              </a:rPr>
            </a:br>
            <a:r>
              <a:rPr lang="en-US" sz="1600" dirty="0">
                <a:solidFill>
                  <a:schemeClr val="tx1"/>
                </a:solidFill>
                <a:latin typeface="Consolas" panose="020B0609020204030204" pitchFamily="49" charset="0"/>
              </a:rPr>
              <a:t>&lt;</a:t>
            </a:r>
            <a:r>
              <a:rPr lang="en-US" sz="1600" b="1" dirty="0">
                <a:solidFill>
                  <a:schemeClr val="tx1"/>
                </a:solidFill>
                <a:latin typeface="Consolas" panose="020B0609020204030204" pitchFamily="49" charset="0"/>
              </a:rPr>
              <a:t>link</a:t>
            </a:r>
            <a:r>
              <a:rPr lang="en-US" sz="1600" dirty="0">
                <a:solidFill>
                  <a:schemeClr val="tx1"/>
                </a:solidFill>
                <a:latin typeface="Consolas" panose="020B0609020204030204" pitchFamily="49" charset="0"/>
              </a:rPr>
              <a:t> </a:t>
            </a:r>
            <a:r>
              <a:rPr lang="en-US" sz="1600" dirty="0" err="1">
                <a:solidFill>
                  <a:schemeClr val="tx1"/>
                </a:solidFill>
                <a:latin typeface="Consolas" panose="020B0609020204030204" pitchFamily="49" charset="0"/>
              </a:rPr>
              <a:t>rel</a:t>
            </a:r>
            <a:r>
              <a:rPr lang="en-US" sz="1600" dirty="0">
                <a:solidFill>
                  <a:schemeClr val="tx1"/>
                </a:solidFill>
                <a:latin typeface="Consolas" panose="020B0609020204030204" pitchFamily="49" charset="0"/>
              </a:rPr>
              <a:t>="stylesheet" </a:t>
            </a:r>
            <a:r>
              <a:rPr lang="en-US" sz="1600" dirty="0" err="1">
                <a:solidFill>
                  <a:schemeClr val="tx1"/>
                </a:solidFill>
                <a:latin typeface="Consolas" panose="020B0609020204030204" pitchFamily="49" charset="0"/>
              </a:rPr>
              <a:t>href</a:t>
            </a:r>
            <a:r>
              <a:rPr lang="en-US" sz="1600" dirty="0">
                <a:solidFill>
                  <a:schemeClr val="tx1"/>
                </a:solidFill>
                <a:latin typeface="Consolas" panose="020B0609020204030204" pitchFamily="49" charset="0"/>
              </a:rPr>
              <a:t>="http://appsforoffice.microsoft.com/fabric/5.0.0/fabric.components.min.css"&gt;</a:t>
            </a:r>
            <a:br>
              <a:rPr lang="en-US" sz="2000" dirty="0">
                <a:solidFill>
                  <a:schemeClr val="tx1"/>
                </a:solidFill>
              </a:rPr>
            </a:br>
            <a:r>
              <a:rPr lang="en-US" sz="3200" dirty="0" err="1"/>
              <a:t>Nuget</a:t>
            </a:r>
            <a:r>
              <a:rPr lang="en-US" sz="3600" dirty="0"/>
              <a:t> </a:t>
            </a:r>
          </a:p>
          <a:p>
            <a:pPr marL="0" indent="0">
              <a:buNone/>
            </a:pPr>
            <a:r>
              <a:rPr lang="en-US" sz="2000" dirty="0">
                <a:solidFill>
                  <a:srgbClr val="333333"/>
                </a:solidFill>
                <a:latin typeface="Consolas" panose="020B0609020204030204" pitchFamily="49" charset="0"/>
              </a:rPr>
              <a:t>PM&gt;Install-Package </a:t>
            </a:r>
            <a:r>
              <a:rPr lang="en-US" sz="2000" dirty="0" err="1">
                <a:solidFill>
                  <a:srgbClr val="333333"/>
                </a:solidFill>
                <a:latin typeface="Consolas" panose="020B0609020204030204" pitchFamily="49" charset="0"/>
              </a:rPr>
              <a:t>OfficeUIFabric</a:t>
            </a:r>
            <a:endParaRPr lang="en-US" sz="2000" dirty="0">
              <a:solidFill>
                <a:srgbClr val="333333"/>
              </a:solidFill>
              <a:latin typeface="Consolas" panose="020B0609020204030204" pitchFamily="49" charset="0"/>
            </a:endParaRPr>
          </a:p>
          <a:p>
            <a:pPr marL="0" indent="0">
              <a:buNone/>
            </a:pPr>
            <a:r>
              <a:rPr lang="en-US" sz="3200" dirty="0" err="1"/>
              <a:t>npm</a:t>
            </a:r>
            <a:br>
              <a:rPr lang="en-US" sz="3600" dirty="0"/>
            </a:br>
            <a:r>
              <a:rPr lang="en-US" altLang="en-US" sz="2000" dirty="0" err="1">
                <a:solidFill>
                  <a:srgbClr val="333333"/>
                </a:solidFill>
                <a:latin typeface="Consolas" panose="020B0609020204030204" pitchFamily="49" charset="0"/>
              </a:rPr>
              <a:t>npm</a:t>
            </a:r>
            <a:r>
              <a:rPr lang="en-US" altLang="en-US" sz="2000" dirty="0">
                <a:solidFill>
                  <a:srgbClr val="333333"/>
                </a:solidFill>
                <a:latin typeface="Consolas" panose="020B0609020204030204" pitchFamily="49" charset="0"/>
              </a:rPr>
              <a:t> install office-</a:t>
            </a:r>
            <a:r>
              <a:rPr lang="en-US" altLang="en-US" sz="2000" dirty="0" err="1">
                <a:solidFill>
                  <a:srgbClr val="333333"/>
                </a:solidFill>
                <a:latin typeface="Consolas" panose="020B0609020204030204" pitchFamily="49" charset="0"/>
              </a:rPr>
              <a:t>ui</a:t>
            </a:r>
            <a:r>
              <a:rPr lang="en-US" altLang="en-US" sz="2000" dirty="0">
                <a:solidFill>
                  <a:srgbClr val="333333"/>
                </a:solidFill>
                <a:latin typeface="Consolas" panose="020B0609020204030204" pitchFamily="49" charset="0"/>
              </a:rPr>
              <a:t>-fabric</a:t>
            </a:r>
            <a:r>
              <a:rPr lang="en-US" altLang="en-US" sz="700" dirty="0">
                <a:solidFill>
                  <a:schemeClr val="tx1"/>
                </a:solidFill>
              </a:rPr>
              <a:t> </a:t>
            </a:r>
          </a:p>
          <a:p>
            <a:pPr marL="0" indent="0">
              <a:buNone/>
            </a:pPr>
            <a:r>
              <a:rPr lang="en-US" altLang="en-US" sz="3200" dirty="0"/>
              <a:t>bower</a:t>
            </a:r>
            <a:br>
              <a:rPr lang="en-US" altLang="en-US" sz="4800" dirty="0">
                <a:solidFill>
                  <a:schemeClr val="tx1"/>
                </a:solidFill>
                <a:latin typeface="Arial" panose="020B0604020202020204" pitchFamily="34" charset="0"/>
              </a:rPr>
            </a:br>
            <a:r>
              <a:rPr lang="en-US" altLang="en-US" sz="2000" dirty="0" err="1">
                <a:solidFill>
                  <a:srgbClr val="333333"/>
                </a:solidFill>
                <a:latin typeface="Consolas" panose="020B0609020204030204" pitchFamily="49" charset="0"/>
              </a:rPr>
              <a:t>bower</a:t>
            </a:r>
            <a:r>
              <a:rPr lang="en-US" altLang="en-US" sz="2000" dirty="0">
                <a:solidFill>
                  <a:srgbClr val="333333"/>
                </a:solidFill>
                <a:latin typeface="Consolas" panose="020B0609020204030204" pitchFamily="49" charset="0"/>
              </a:rPr>
              <a:t> install office-</a:t>
            </a:r>
            <a:r>
              <a:rPr lang="en-US" altLang="en-US" sz="2000" dirty="0" err="1">
                <a:solidFill>
                  <a:srgbClr val="333333"/>
                </a:solidFill>
                <a:latin typeface="Consolas" panose="020B0609020204030204" pitchFamily="49" charset="0"/>
              </a:rPr>
              <a:t>ui</a:t>
            </a:r>
            <a:r>
              <a:rPr lang="en-US" altLang="en-US" sz="2000" dirty="0">
                <a:solidFill>
                  <a:srgbClr val="333333"/>
                </a:solidFill>
                <a:latin typeface="Consolas" panose="020B0609020204030204" pitchFamily="49" charset="0"/>
              </a:rPr>
              <a:t>-fabric </a:t>
            </a:r>
            <a:endParaRPr lang="en-US" altLang="en-US" sz="4800" dirty="0">
              <a:solidFill>
                <a:schemeClr val="tx1"/>
              </a:solidFill>
              <a:latin typeface="Arial" panose="020B0604020202020204" pitchFamily="34" charset="0"/>
            </a:endParaRPr>
          </a:p>
          <a:p>
            <a:pPr marL="0" indent="0">
              <a:buNone/>
            </a:pPr>
            <a:r>
              <a:rPr lang="en-US" sz="3200" dirty="0"/>
              <a:t>Download</a:t>
            </a:r>
            <a:r>
              <a:rPr lang="en-US" sz="3600" dirty="0"/>
              <a:t> and install in a project</a:t>
            </a:r>
          </a:p>
          <a:p>
            <a:pPr marL="0" indent="0">
              <a:buNone/>
            </a:pPr>
            <a:r>
              <a:rPr lang="en-US" sz="2000" b="1" dirty="0">
                <a:solidFill>
                  <a:schemeClr val="tx1"/>
                </a:solidFill>
                <a:hlinkClick r:id="rId2"/>
              </a:rPr>
              <a:t>https://github.com/OfficeDev/Office-UI-Fabric/releases</a:t>
            </a:r>
            <a:r>
              <a:rPr lang="en-US" sz="2000" b="1" dirty="0">
                <a:solidFill>
                  <a:schemeClr val="tx1"/>
                </a:solidFill>
              </a:rPr>
              <a:t> </a:t>
            </a:r>
            <a:endParaRPr lang="en-US" sz="3600" dirty="0"/>
          </a:p>
          <a:p>
            <a:endParaRPr lang="en-US" sz="2040" b="1" dirty="0">
              <a:solidFill>
                <a:schemeClr val="tx1"/>
              </a:solidFill>
            </a:endParaRPr>
          </a:p>
        </p:txBody>
      </p:sp>
      <p:sp>
        <p:nvSpPr>
          <p:cNvPr id="3" name="Title 2"/>
          <p:cNvSpPr>
            <a:spLocks noGrp="1"/>
          </p:cNvSpPr>
          <p:nvPr>
            <p:ph type="title"/>
          </p:nvPr>
        </p:nvSpPr>
        <p:spPr/>
        <p:txBody>
          <a:bodyPr/>
          <a:lstStyle/>
          <a:p>
            <a:r>
              <a:rPr lang="en-US" dirty="0"/>
              <a:t>Ways to obtain the Office UI Fabric</a:t>
            </a:r>
          </a:p>
        </p:txBody>
      </p:sp>
    </p:spTree>
    <p:extLst>
      <p:ext uri="{BB962C8B-B14F-4D97-AF65-F5344CB8AC3E}">
        <p14:creationId xmlns:p14="http://schemas.microsoft.com/office/powerpoint/2010/main" val="3259464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Implementing Office UI Fabric Styles</a:t>
            </a:r>
          </a:p>
        </p:txBody>
      </p:sp>
      <p:sp>
        <p:nvSpPr>
          <p:cNvPr id="4" name="Rectangle 1"/>
          <p:cNvSpPr>
            <a:spLocks noChangeArrowheads="1"/>
          </p:cNvSpPr>
          <p:nvPr/>
        </p:nvSpPr>
        <p:spPr bwMode="auto">
          <a:xfrm>
            <a:off x="457596" y="1160564"/>
            <a:ext cx="11443737" cy="53284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3999" dirty="0">
                <a:gradFill>
                  <a:gsLst>
                    <a:gs pos="1250">
                      <a:schemeClr val="tx2"/>
                    </a:gs>
                    <a:gs pos="99000">
                      <a:schemeClr val="tx2"/>
                    </a:gs>
                  </a:gsLst>
                  <a:lin ang="5400000" scaled="0"/>
                </a:gradFill>
                <a:latin typeface="+mj-lt"/>
              </a:rPr>
              <a:t>Download the component</a:t>
            </a:r>
          </a:p>
          <a:p>
            <a:pPr lvl="0"/>
            <a:r>
              <a:rPr lang="en-US" sz="1632" b="1" dirty="0" err="1">
                <a:latin typeface="+mj-lt"/>
              </a:rPr>
              <a:t>SearchBox</a:t>
            </a:r>
            <a:r>
              <a:rPr lang="en-US" sz="1632" b="1" dirty="0">
                <a:latin typeface="+mj-lt"/>
              </a:rPr>
              <a:t> component example - </a:t>
            </a:r>
            <a:r>
              <a:rPr lang="en-US" sz="1632" b="1" dirty="0">
                <a:latin typeface="+mj-lt"/>
                <a:hlinkClick r:id="rId3"/>
              </a:rPr>
              <a:t>https://github.com/OfficeDev/Office-UI-Fabric/tree/master/src/components/SearchBox</a:t>
            </a:r>
            <a:r>
              <a:rPr lang="en-US" sz="1632" b="1" dirty="0">
                <a:latin typeface="+mj-lt"/>
              </a:rPr>
              <a:t>  </a:t>
            </a:r>
          </a:p>
          <a:p>
            <a:pPr lvl="0"/>
            <a:r>
              <a:rPr lang="en-US" altLang="en-US" sz="3999" dirty="0">
                <a:gradFill>
                  <a:gsLst>
                    <a:gs pos="1250">
                      <a:schemeClr val="tx2"/>
                    </a:gs>
                    <a:gs pos="99000">
                      <a:schemeClr val="tx2"/>
                    </a:gs>
                  </a:gsLst>
                  <a:lin ang="5400000" scaled="0"/>
                </a:gradFill>
                <a:latin typeface="+mj-lt"/>
              </a:rPr>
              <a:t>Add the component reference to your code</a:t>
            </a:r>
          </a:p>
          <a:p>
            <a:pPr defTabSz="932597"/>
            <a:r>
              <a:rPr lang="en-US" altLang="en-US" sz="1632" dirty="0">
                <a:solidFill>
                  <a:srgbClr val="000000"/>
                </a:solidFill>
                <a:latin typeface="Consolas" panose="020B0609020204030204" pitchFamily="49" charset="0"/>
              </a:rPr>
              <a:t>&lt;</a:t>
            </a:r>
            <a:r>
              <a:rPr lang="en-US" altLang="en-US" sz="1632" b="1" dirty="0">
                <a:solidFill>
                  <a:srgbClr val="000000"/>
                </a:solidFill>
                <a:latin typeface="Consolas" panose="020B0609020204030204" pitchFamily="49" charset="0"/>
              </a:rPr>
              <a:t>script</a:t>
            </a:r>
            <a:r>
              <a:rPr lang="en-US" altLang="en-US" sz="1632" dirty="0">
                <a:solidFill>
                  <a:srgbClr val="000000"/>
                </a:solidFill>
                <a:latin typeface="Consolas" panose="020B0609020204030204" pitchFamily="49" charset="0"/>
              </a:rPr>
              <a:t> </a:t>
            </a:r>
            <a:r>
              <a:rPr lang="en-US" altLang="en-US" sz="1632" dirty="0" err="1">
                <a:solidFill>
                  <a:srgbClr val="000000"/>
                </a:solidFill>
                <a:latin typeface="Consolas" panose="020B0609020204030204" pitchFamily="49" charset="0"/>
              </a:rPr>
              <a:t>src</a:t>
            </a:r>
            <a:r>
              <a:rPr lang="en-US" altLang="en-US" sz="1632" dirty="0">
                <a:solidFill>
                  <a:srgbClr val="000000"/>
                </a:solidFill>
                <a:latin typeface="Consolas" panose="020B0609020204030204" pitchFamily="49" charset="0"/>
              </a:rPr>
              <a:t>=</a:t>
            </a:r>
            <a:r>
              <a:rPr lang="en-US" altLang="en-US" sz="1632" dirty="0">
                <a:solidFill>
                  <a:srgbClr val="880000"/>
                </a:solidFill>
                <a:latin typeface="Consolas" panose="020B0609020204030204" pitchFamily="49" charset="0"/>
              </a:rPr>
              <a:t>"</a:t>
            </a:r>
            <a:r>
              <a:rPr lang="en-US" altLang="en-US" sz="1632" dirty="0" err="1">
                <a:solidFill>
                  <a:srgbClr val="880000"/>
                </a:solidFill>
                <a:latin typeface="Consolas" panose="020B0609020204030204" pitchFamily="49" charset="0"/>
              </a:rPr>
              <a:t>SearchBox</a:t>
            </a:r>
            <a:r>
              <a:rPr lang="en-US" altLang="en-US" sz="1632" dirty="0">
                <a:solidFill>
                  <a:srgbClr val="880000"/>
                </a:solidFill>
                <a:latin typeface="Consolas" panose="020B0609020204030204" pitchFamily="49" charset="0"/>
              </a:rPr>
              <a:t>/JQuery.SearchBox.js"</a:t>
            </a:r>
            <a:r>
              <a:rPr lang="en-US" altLang="en-US" sz="1632" dirty="0">
                <a:solidFill>
                  <a:srgbClr val="000000"/>
                </a:solidFill>
                <a:latin typeface="Consolas" panose="020B0609020204030204" pitchFamily="49" charset="0"/>
              </a:rPr>
              <a:t>&gt;&lt;/</a:t>
            </a:r>
            <a:r>
              <a:rPr lang="en-US" altLang="en-US" sz="1632" b="1" dirty="0">
                <a:solidFill>
                  <a:srgbClr val="000000"/>
                </a:solidFill>
                <a:latin typeface="Consolas" panose="020B0609020204030204" pitchFamily="49" charset="0"/>
              </a:rPr>
              <a:t>script</a:t>
            </a:r>
            <a:r>
              <a:rPr lang="en-US" altLang="en-US" sz="1632" dirty="0">
                <a:solidFill>
                  <a:srgbClr val="000000"/>
                </a:solidFill>
                <a:latin typeface="Consolas" panose="020B0609020204030204" pitchFamily="49" charset="0"/>
              </a:rPr>
              <a:t>&gt;</a:t>
            </a:r>
            <a:endParaRPr lang="en-US" altLang="en-US" sz="1632" dirty="0">
              <a:latin typeface="Consolas" panose="020B0609020204030204" pitchFamily="49" charset="0"/>
            </a:endParaRPr>
          </a:p>
          <a:p>
            <a:r>
              <a:rPr lang="en-US" altLang="en-US" sz="3999" dirty="0">
                <a:gradFill>
                  <a:gsLst>
                    <a:gs pos="1250">
                      <a:schemeClr val="tx2"/>
                    </a:gs>
                    <a:gs pos="99000">
                      <a:schemeClr val="tx2"/>
                    </a:gs>
                  </a:gsLst>
                  <a:lin ang="5400000" scaled="0"/>
                </a:gradFill>
                <a:latin typeface="+mj-lt"/>
              </a:rPr>
              <a:t>Initialize the component upon page load</a:t>
            </a:r>
          </a:p>
          <a:p>
            <a:pPr defTabSz="932597"/>
            <a:r>
              <a:rPr lang="en-US" altLang="en-US" sz="1632" dirty="0">
                <a:solidFill>
                  <a:srgbClr val="000000"/>
                </a:solidFill>
                <a:latin typeface="Consolas" panose="020B0609020204030204" pitchFamily="49" charset="0"/>
              </a:rPr>
              <a:t>$(</a:t>
            </a:r>
            <a:r>
              <a:rPr lang="en-US" altLang="en-US" sz="1632" dirty="0">
                <a:solidFill>
                  <a:srgbClr val="880000"/>
                </a:solidFill>
                <a:latin typeface="Consolas" panose="020B0609020204030204" pitchFamily="49" charset="0"/>
              </a:rPr>
              <a:t>".</a:t>
            </a:r>
            <a:r>
              <a:rPr lang="en-US" altLang="en-US" sz="1632" dirty="0" err="1">
                <a:solidFill>
                  <a:srgbClr val="880000"/>
                </a:solidFill>
                <a:latin typeface="Consolas" panose="020B0609020204030204" pitchFamily="49" charset="0"/>
              </a:rPr>
              <a:t>ms-SearchBox</a:t>
            </a:r>
            <a:r>
              <a:rPr lang="en-US" altLang="en-US" sz="1632" dirty="0">
                <a:solidFill>
                  <a:srgbClr val="880000"/>
                </a:solidFill>
                <a:latin typeface="Consolas" panose="020B0609020204030204" pitchFamily="49" charset="0"/>
              </a:rPr>
              <a:t>"</a:t>
            </a:r>
            <a:r>
              <a:rPr lang="en-US" altLang="en-US" sz="1632" dirty="0">
                <a:solidFill>
                  <a:srgbClr val="000000"/>
                </a:solidFill>
                <a:latin typeface="Consolas" panose="020B0609020204030204" pitchFamily="49" charset="0"/>
              </a:rPr>
              <a:t>).</a:t>
            </a:r>
            <a:r>
              <a:rPr lang="en-US" altLang="en-US" sz="1632" dirty="0" err="1">
                <a:solidFill>
                  <a:srgbClr val="000000"/>
                </a:solidFill>
                <a:latin typeface="Consolas" panose="020B0609020204030204" pitchFamily="49" charset="0"/>
              </a:rPr>
              <a:t>SearchBox</a:t>
            </a:r>
            <a:r>
              <a:rPr lang="en-US" altLang="en-US" sz="1632" dirty="0">
                <a:solidFill>
                  <a:srgbClr val="000000"/>
                </a:solidFill>
                <a:latin typeface="Consolas" panose="020B0609020204030204" pitchFamily="49" charset="0"/>
              </a:rPr>
              <a:t>()</a:t>
            </a:r>
            <a:endParaRPr lang="en-US" altLang="en-US" sz="1632" dirty="0">
              <a:latin typeface="Consolas" panose="020B0609020204030204" pitchFamily="49" charset="0"/>
            </a:endParaRPr>
          </a:p>
          <a:p>
            <a:pPr defTabSz="932597"/>
            <a:r>
              <a:rPr lang="en-US" altLang="en-US" sz="3999" dirty="0">
                <a:gradFill>
                  <a:gsLst>
                    <a:gs pos="1250">
                      <a:schemeClr val="tx2"/>
                    </a:gs>
                    <a:gs pos="99000">
                      <a:schemeClr val="tx2"/>
                    </a:gs>
                  </a:gsLst>
                  <a:lin ang="5400000" scaled="0"/>
                </a:gradFill>
                <a:latin typeface="+mj-lt"/>
              </a:rPr>
              <a:t>Add the component markup</a:t>
            </a:r>
          </a:p>
          <a:p>
            <a:pPr lvl="0"/>
            <a:r>
              <a:rPr lang="en-US" sz="1632" dirty="0">
                <a:solidFill>
                  <a:srgbClr val="000000"/>
                </a:solidFill>
                <a:latin typeface="Consolas" panose="020B0609020204030204" pitchFamily="49" charset="0"/>
              </a:rPr>
              <a:t>&lt;</a:t>
            </a:r>
            <a:r>
              <a:rPr lang="en-US" sz="1632" b="1" dirty="0">
                <a:solidFill>
                  <a:srgbClr val="000000"/>
                </a:solidFill>
                <a:latin typeface="Consolas" panose="020B0609020204030204" pitchFamily="49" charset="0"/>
              </a:rPr>
              <a:t>div</a:t>
            </a:r>
            <a:r>
              <a:rPr lang="en-US" sz="1632" dirty="0">
                <a:solidFill>
                  <a:srgbClr val="000000"/>
                </a:solidFill>
                <a:latin typeface="Consolas" panose="020B0609020204030204" pitchFamily="49" charset="0"/>
              </a:rPr>
              <a:t> class=</a:t>
            </a:r>
            <a:r>
              <a:rPr lang="en-US" sz="1632" dirty="0">
                <a:solidFill>
                  <a:srgbClr val="880000"/>
                </a:solidFill>
                <a:latin typeface="Consolas" panose="020B0609020204030204" pitchFamily="49" charset="0"/>
              </a:rPr>
              <a:t>"</a:t>
            </a:r>
            <a:r>
              <a:rPr lang="en-US" sz="1632" dirty="0" err="1">
                <a:solidFill>
                  <a:srgbClr val="880000"/>
                </a:solidFill>
                <a:latin typeface="Consolas" panose="020B0609020204030204" pitchFamily="49" charset="0"/>
              </a:rPr>
              <a:t>ms-SearchBox</a:t>
            </a:r>
            <a:r>
              <a:rPr lang="en-US" sz="1632" dirty="0">
                <a:solidFill>
                  <a:srgbClr val="880000"/>
                </a:solidFill>
                <a:latin typeface="Consolas" panose="020B0609020204030204" pitchFamily="49" charset="0"/>
              </a:rPr>
              <a:t>"</a:t>
            </a:r>
            <a:r>
              <a:rPr lang="en-US" sz="1632" dirty="0">
                <a:solidFill>
                  <a:srgbClr val="000000"/>
                </a:solidFill>
                <a:latin typeface="Consolas" panose="020B0609020204030204" pitchFamily="49" charset="0"/>
              </a:rPr>
              <a:t>&gt;</a:t>
            </a:r>
            <a:br>
              <a:rPr lang="en-US" sz="1632" dirty="0">
                <a:latin typeface="Consolas" panose="020B0609020204030204" pitchFamily="49" charset="0"/>
              </a:rPr>
            </a:br>
            <a:r>
              <a:rPr lang="en-US" sz="1632" dirty="0">
                <a:solidFill>
                  <a:srgbClr val="000000"/>
                </a:solidFill>
                <a:latin typeface="Consolas" panose="020B0609020204030204" pitchFamily="49" charset="0"/>
              </a:rPr>
              <a:t>  &lt;</a:t>
            </a:r>
            <a:r>
              <a:rPr lang="en-US" sz="1632" b="1" dirty="0">
                <a:solidFill>
                  <a:srgbClr val="000000"/>
                </a:solidFill>
                <a:latin typeface="Consolas" panose="020B0609020204030204" pitchFamily="49" charset="0"/>
              </a:rPr>
              <a:t>input</a:t>
            </a:r>
            <a:r>
              <a:rPr lang="en-US" sz="1632" dirty="0">
                <a:solidFill>
                  <a:srgbClr val="000000"/>
                </a:solidFill>
                <a:latin typeface="Consolas" panose="020B0609020204030204" pitchFamily="49" charset="0"/>
              </a:rPr>
              <a:t> class=</a:t>
            </a:r>
            <a:r>
              <a:rPr lang="en-US" sz="1632" dirty="0">
                <a:solidFill>
                  <a:srgbClr val="880000"/>
                </a:solidFill>
                <a:latin typeface="Consolas" panose="020B0609020204030204" pitchFamily="49" charset="0"/>
              </a:rPr>
              <a:t>"</a:t>
            </a:r>
            <a:r>
              <a:rPr lang="en-US" sz="1632" dirty="0" err="1">
                <a:solidFill>
                  <a:srgbClr val="880000"/>
                </a:solidFill>
                <a:latin typeface="Consolas" panose="020B0609020204030204" pitchFamily="49" charset="0"/>
              </a:rPr>
              <a:t>ms</a:t>
            </a:r>
            <a:r>
              <a:rPr lang="en-US" sz="1632" dirty="0">
                <a:solidFill>
                  <a:srgbClr val="880000"/>
                </a:solidFill>
                <a:latin typeface="Consolas" panose="020B0609020204030204" pitchFamily="49" charset="0"/>
              </a:rPr>
              <a:t>-</a:t>
            </a:r>
            <a:r>
              <a:rPr lang="en-US" sz="1632" dirty="0" err="1">
                <a:solidFill>
                  <a:srgbClr val="880000"/>
                </a:solidFill>
                <a:latin typeface="Consolas" panose="020B0609020204030204" pitchFamily="49" charset="0"/>
              </a:rPr>
              <a:t>SearchBox</a:t>
            </a:r>
            <a:r>
              <a:rPr lang="en-US" sz="1632" dirty="0">
                <a:solidFill>
                  <a:srgbClr val="880000"/>
                </a:solidFill>
                <a:latin typeface="Consolas" panose="020B0609020204030204" pitchFamily="49" charset="0"/>
              </a:rPr>
              <a:t>-field"</a:t>
            </a:r>
            <a:r>
              <a:rPr lang="en-US" sz="1632" dirty="0">
                <a:solidFill>
                  <a:srgbClr val="000000"/>
                </a:solidFill>
                <a:latin typeface="Consolas" panose="020B0609020204030204" pitchFamily="49" charset="0"/>
              </a:rPr>
              <a:t> type=</a:t>
            </a:r>
            <a:r>
              <a:rPr lang="en-US" sz="1632" dirty="0">
                <a:solidFill>
                  <a:srgbClr val="880000"/>
                </a:solidFill>
                <a:latin typeface="Consolas" panose="020B0609020204030204" pitchFamily="49" charset="0"/>
              </a:rPr>
              <a:t>"text"</a:t>
            </a:r>
            <a:r>
              <a:rPr lang="en-US" sz="1632" dirty="0">
                <a:solidFill>
                  <a:srgbClr val="000000"/>
                </a:solidFill>
                <a:latin typeface="Consolas" panose="020B0609020204030204" pitchFamily="49" charset="0"/>
              </a:rPr>
              <a:t>&gt; </a:t>
            </a:r>
            <a:br>
              <a:rPr lang="en-US" sz="1632" dirty="0">
                <a:solidFill>
                  <a:srgbClr val="000000"/>
                </a:solidFill>
                <a:latin typeface="Consolas" panose="020B0609020204030204" pitchFamily="49" charset="0"/>
              </a:rPr>
            </a:br>
            <a:r>
              <a:rPr lang="en-US" sz="1632" dirty="0">
                <a:solidFill>
                  <a:srgbClr val="000000"/>
                </a:solidFill>
                <a:latin typeface="Consolas" panose="020B0609020204030204" pitchFamily="49" charset="0"/>
              </a:rPr>
              <a:t>    &lt;</a:t>
            </a:r>
            <a:r>
              <a:rPr lang="en-US" sz="1632" b="1" dirty="0">
                <a:solidFill>
                  <a:srgbClr val="000000"/>
                </a:solidFill>
                <a:latin typeface="Consolas" panose="020B0609020204030204" pitchFamily="49" charset="0"/>
              </a:rPr>
              <a:t>label</a:t>
            </a:r>
            <a:r>
              <a:rPr lang="en-US" sz="1632" dirty="0">
                <a:solidFill>
                  <a:srgbClr val="000000"/>
                </a:solidFill>
                <a:latin typeface="Consolas" panose="020B0609020204030204" pitchFamily="49" charset="0"/>
              </a:rPr>
              <a:t> class=</a:t>
            </a:r>
            <a:r>
              <a:rPr lang="en-US" sz="1632" dirty="0">
                <a:solidFill>
                  <a:srgbClr val="880000"/>
                </a:solidFill>
                <a:latin typeface="Consolas" panose="020B0609020204030204" pitchFamily="49" charset="0"/>
              </a:rPr>
              <a:t>"</a:t>
            </a:r>
            <a:r>
              <a:rPr lang="en-US" sz="1632" dirty="0" err="1">
                <a:solidFill>
                  <a:srgbClr val="880000"/>
                </a:solidFill>
                <a:latin typeface="Consolas" panose="020B0609020204030204" pitchFamily="49" charset="0"/>
              </a:rPr>
              <a:t>ms</a:t>
            </a:r>
            <a:r>
              <a:rPr lang="en-US" sz="1632" dirty="0">
                <a:solidFill>
                  <a:srgbClr val="880000"/>
                </a:solidFill>
                <a:latin typeface="Consolas" panose="020B0609020204030204" pitchFamily="49" charset="0"/>
              </a:rPr>
              <a:t>-</a:t>
            </a:r>
            <a:r>
              <a:rPr lang="en-US" sz="1632" dirty="0" err="1">
                <a:solidFill>
                  <a:srgbClr val="880000"/>
                </a:solidFill>
                <a:latin typeface="Consolas" panose="020B0609020204030204" pitchFamily="49" charset="0"/>
              </a:rPr>
              <a:t>SearchBox</a:t>
            </a:r>
            <a:r>
              <a:rPr lang="en-US" sz="1632" dirty="0">
                <a:solidFill>
                  <a:srgbClr val="880000"/>
                </a:solidFill>
                <a:latin typeface="Consolas" panose="020B0609020204030204" pitchFamily="49" charset="0"/>
              </a:rPr>
              <a:t>-label"</a:t>
            </a:r>
            <a:r>
              <a:rPr lang="en-US" sz="1632" dirty="0">
                <a:solidFill>
                  <a:srgbClr val="000000"/>
                </a:solidFill>
                <a:latin typeface="Consolas" panose="020B0609020204030204" pitchFamily="49" charset="0"/>
              </a:rPr>
              <a:t>&gt;</a:t>
            </a:r>
            <a:br>
              <a:rPr lang="en-US" sz="1632" dirty="0">
                <a:solidFill>
                  <a:srgbClr val="000000"/>
                </a:solidFill>
                <a:latin typeface="Consolas" panose="020B0609020204030204" pitchFamily="49" charset="0"/>
              </a:rPr>
            </a:br>
            <a:r>
              <a:rPr lang="en-US" sz="1632" dirty="0">
                <a:solidFill>
                  <a:srgbClr val="000000"/>
                </a:solidFill>
                <a:latin typeface="Consolas" panose="020B0609020204030204" pitchFamily="49" charset="0"/>
              </a:rPr>
              <a:t>      &lt;</a:t>
            </a:r>
            <a:r>
              <a:rPr lang="en-US" sz="1632" b="1" dirty="0" err="1">
                <a:solidFill>
                  <a:srgbClr val="000000"/>
                </a:solidFill>
                <a:latin typeface="Consolas" panose="020B0609020204030204" pitchFamily="49" charset="0"/>
              </a:rPr>
              <a:t>i</a:t>
            </a:r>
            <a:r>
              <a:rPr lang="en-US" sz="1632" dirty="0">
                <a:solidFill>
                  <a:srgbClr val="000000"/>
                </a:solidFill>
                <a:latin typeface="Consolas" panose="020B0609020204030204" pitchFamily="49" charset="0"/>
              </a:rPr>
              <a:t> class=</a:t>
            </a:r>
            <a:r>
              <a:rPr lang="en-US" sz="1632" dirty="0">
                <a:solidFill>
                  <a:srgbClr val="880000"/>
                </a:solidFill>
                <a:latin typeface="Consolas" panose="020B0609020204030204" pitchFamily="49" charset="0"/>
              </a:rPr>
              <a:t>"</a:t>
            </a:r>
            <a:r>
              <a:rPr lang="en-US" sz="1632" dirty="0" err="1">
                <a:solidFill>
                  <a:srgbClr val="880000"/>
                </a:solidFill>
                <a:latin typeface="Consolas" panose="020B0609020204030204" pitchFamily="49" charset="0"/>
              </a:rPr>
              <a:t>ms</a:t>
            </a:r>
            <a:r>
              <a:rPr lang="en-US" sz="1632" dirty="0">
                <a:solidFill>
                  <a:srgbClr val="880000"/>
                </a:solidFill>
                <a:latin typeface="Consolas" panose="020B0609020204030204" pitchFamily="49" charset="0"/>
              </a:rPr>
              <a:t>-</a:t>
            </a:r>
            <a:r>
              <a:rPr lang="en-US" sz="1632" dirty="0" err="1">
                <a:solidFill>
                  <a:srgbClr val="880000"/>
                </a:solidFill>
                <a:latin typeface="Consolas" panose="020B0609020204030204" pitchFamily="49" charset="0"/>
              </a:rPr>
              <a:t>SearchBox</a:t>
            </a:r>
            <a:r>
              <a:rPr lang="en-US" sz="1632" dirty="0">
                <a:solidFill>
                  <a:srgbClr val="880000"/>
                </a:solidFill>
                <a:latin typeface="Consolas" panose="020B0609020204030204" pitchFamily="49" charset="0"/>
              </a:rPr>
              <a:t>-icon </a:t>
            </a:r>
            <a:r>
              <a:rPr lang="en-US" sz="1632" dirty="0" err="1">
                <a:solidFill>
                  <a:srgbClr val="880000"/>
                </a:solidFill>
                <a:latin typeface="Consolas" panose="020B0609020204030204" pitchFamily="49" charset="0"/>
              </a:rPr>
              <a:t>ms</a:t>
            </a:r>
            <a:r>
              <a:rPr lang="en-US" sz="1632" dirty="0">
                <a:solidFill>
                  <a:srgbClr val="880000"/>
                </a:solidFill>
                <a:latin typeface="Consolas" panose="020B0609020204030204" pitchFamily="49" charset="0"/>
              </a:rPr>
              <a:t>-Icon </a:t>
            </a:r>
            <a:r>
              <a:rPr lang="en-US" sz="1632" dirty="0" err="1">
                <a:solidFill>
                  <a:srgbClr val="880000"/>
                </a:solidFill>
                <a:latin typeface="Consolas" panose="020B0609020204030204" pitchFamily="49" charset="0"/>
              </a:rPr>
              <a:t>ms</a:t>
            </a:r>
            <a:r>
              <a:rPr lang="en-US" sz="1632" dirty="0">
                <a:solidFill>
                  <a:srgbClr val="880000"/>
                </a:solidFill>
                <a:latin typeface="Consolas" panose="020B0609020204030204" pitchFamily="49" charset="0"/>
              </a:rPr>
              <a:t>-Icon--search"</a:t>
            </a:r>
            <a:r>
              <a:rPr lang="en-US" sz="1632" dirty="0">
                <a:solidFill>
                  <a:srgbClr val="000000"/>
                </a:solidFill>
                <a:latin typeface="Consolas" panose="020B0609020204030204" pitchFamily="49" charset="0"/>
              </a:rPr>
              <a:t>&gt;&lt;/</a:t>
            </a:r>
            <a:r>
              <a:rPr lang="en-US" sz="1632" b="1" dirty="0" err="1">
                <a:solidFill>
                  <a:srgbClr val="000000"/>
                </a:solidFill>
                <a:latin typeface="Consolas" panose="020B0609020204030204" pitchFamily="49" charset="0"/>
              </a:rPr>
              <a:t>i</a:t>
            </a:r>
            <a:r>
              <a:rPr lang="en-US" sz="1632" dirty="0">
                <a:solidFill>
                  <a:srgbClr val="000000"/>
                </a:solidFill>
                <a:latin typeface="Consolas" panose="020B0609020204030204" pitchFamily="49" charset="0"/>
              </a:rPr>
              <a:t>&gt;Search</a:t>
            </a:r>
            <a:br>
              <a:rPr lang="en-US" sz="1632" dirty="0">
                <a:solidFill>
                  <a:srgbClr val="000000"/>
                </a:solidFill>
                <a:latin typeface="Consolas" panose="020B0609020204030204" pitchFamily="49" charset="0"/>
              </a:rPr>
            </a:br>
            <a:r>
              <a:rPr lang="en-US" sz="1632" dirty="0">
                <a:solidFill>
                  <a:srgbClr val="000000"/>
                </a:solidFill>
                <a:latin typeface="Consolas" panose="020B0609020204030204" pitchFamily="49" charset="0"/>
              </a:rPr>
              <a:t>    &lt;/</a:t>
            </a:r>
            <a:r>
              <a:rPr lang="en-US" sz="1632" b="1" dirty="0">
                <a:solidFill>
                  <a:srgbClr val="000000"/>
                </a:solidFill>
                <a:latin typeface="Consolas" panose="020B0609020204030204" pitchFamily="49" charset="0"/>
              </a:rPr>
              <a:t>label</a:t>
            </a:r>
            <a:r>
              <a:rPr lang="en-US" sz="1632" dirty="0">
                <a:solidFill>
                  <a:srgbClr val="000000"/>
                </a:solidFill>
                <a:latin typeface="Consolas" panose="020B0609020204030204" pitchFamily="49" charset="0"/>
              </a:rPr>
              <a:t>&gt; </a:t>
            </a:r>
            <a:br>
              <a:rPr lang="en-US" sz="1632" dirty="0">
                <a:solidFill>
                  <a:srgbClr val="000000"/>
                </a:solidFill>
                <a:latin typeface="Consolas" panose="020B0609020204030204" pitchFamily="49" charset="0"/>
              </a:rPr>
            </a:br>
            <a:r>
              <a:rPr lang="en-US" sz="1632" dirty="0">
                <a:solidFill>
                  <a:srgbClr val="000000"/>
                </a:solidFill>
                <a:latin typeface="Consolas" panose="020B0609020204030204" pitchFamily="49" charset="0"/>
              </a:rPr>
              <a:t>    &lt;</a:t>
            </a:r>
            <a:r>
              <a:rPr lang="en-US" sz="1632" b="1" dirty="0">
                <a:solidFill>
                  <a:srgbClr val="000000"/>
                </a:solidFill>
                <a:latin typeface="Consolas" panose="020B0609020204030204" pitchFamily="49" charset="0"/>
              </a:rPr>
              <a:t>button</a:t>
            </a:r>
            <a:r>
              <a:rPr lang="en-US" sz="1632" dirty="0">
                <a:solidFill>
                  <a:srgbClr val="000000"/>
                </a:solidFill>
                <a:latin typeface="Consolas" panose="020B0609020204030204" pitchFamily="49" charset="0"/>
              </a:rPr>
              <a:t> class=</a:t>
            </a:r>
            <a:r>
              <a:rPr lang="en-US" sz="1632" dirty="0">
                <a:solidFill>
                  <a:srgbClr val="880000"/>
                </a:solidFill>
                <a:latin typeface="Consolas" panose="020B0609020204030204" pitchFamily="49" charset="0"/>
              </a:rPr>
              <a:t>"</a:t>
            </a:r>
            <a:r>
              <a:rPr lang="en-US" sz="1632" dirty="0" err="1">
                <a:solidFill>
                  <a:srgbClr val="880000"/>
                </a:solidFill>
                <a:latin typeface="Consolas" panose="020B0609020204030204" pitchFamily="49" charset="0"/>
              </a:rPr>
              <a:t>ms-SearchBox-closeButton</a:t>
            </a:r>
            <a:r>
              <a:rPr lang="en-US" sz="1632" dirty="0">
                <a:solidFill>
                  <a:srgbClr val="880000"/>
                </a:solidFill>
                <a:latin typeface="Consolas" panose="020B0609020204030204" pitchFamily="49" charset="0"/>
              </a:rPr>
              <a:t>"</a:t>
            </a:r>
            <a:r>
              <a:rPr lang="en-US" sz="1632" dirty="0">
                <a:solidFill>
                  <a:srgbClr val="000000"/>
                </a:solidFill>
                <a:latin typeface="Consolas" panose="020B0609020204030204" pitchFamily="49" charset="0"/>
              </a:rPr>
              <a:t>&gt;&lt;</a:t>
            </a:r>
            <a:r>
              <a:rPr lang="en-US" sz="1632" b="1" dirty="0" err="1">
                <a:solidFill>
                  <a:srgbClr val="000000"/>
                </a:solidFill>
                <a:latin typeface="Consolas" panose="020B0609020204030204" pitchFamily="49" charset="0"/>
              </a:rPr>
              <a:t>i</a:t>
            </a:r>
            <a:r>
              <a:rPr lang="en-US" sz="1632" dirty="0">
                <a:solidFill>
                  <a:srgbClr val="000000"/>
                </a:solidFill>
                <a:latin typeface="Consolas" panose="020B0609020204030204" pitchFamily="49" charset="0"/>
              </a:rPr>
              <a:t> class=</a:t>
            </a:r>
            <a:r>
              <a:rPr lang="en-US" sz="1632" dirty="0">
                <a:solidFill>
                  <a:srgbClr val="880000"/>
                </a:solidFill>
                <a:latin typeface="Consolas" panose="020B0609020204030204" pitchFamily="49" charset="0"/>
              </a:rPr>
              <a:t>"</a:t>
            </a:r>
            <a:r>
              <a:rPr lang="en-US" sz="1632" dirty="0" err="1">
                <a:solidFill>
                  <a:srgbClr val="880000"/>
                </a:solidFill>
                <a:latin typeface="Consolas" panose="020B0609020204030204" pitchFamily="49" charset="0"/>
              </a:rPr>
              <a:t>ms</a:t>
            </a:r>
            <a:r>
              <a:rPr lang="en-US" sz="1632" dirty="0">
                <a:solidFill>
                  <a:srgbClr val="880000"/>
                </a:solidFill>
                <a:latin typeface="Consolas" panose="020B0609020204030204" pitchFamily="49" charset="0"/>
              </a:rPr>
              <a:t>-Icon </a:t>
            </a:r>
            <a:r>
              <a:rPr lang="en-US" sz="1632" dirty="0" err="1">
                <a:solidFill>
                  <a:srgbClr val="880000"/>
                </a:solidFill>
                <a:latin typeface="Consolas" panose="020B0609020204030204" pitchFamily="49" charset="0"/>
              </a:rPr>
              <a:t>ms</a:t>
            </a:r>
            <a:r>
              <a:rPr lang="en-US" sz="1632" dirty="0">
                <a:solidFill>
                  <a:srgbClr val="880000"/>
                </a:solidFill>
                <a:latin typeface="Consolas" panose="020B0609020204030204" pitchFamily="49" charset="0"/>
              </a:rPr>
              <a:t>-Icon--x"</a:t>
            </a:r>
            <a:r>
              <a:rPr lang="en-US" sz="1632" dirty="0">
                <a:solidFill>
                  <a:srgbClr val="000000"/>
                </a:solidFill>
                <a:latin typeface="Consolas" panose="020B0609020204030204" pitchFamily="49" charset="0"/>
              </a:rPr>
              <a:t>&gt;&lt;/</a:t>
            </a:r>
            <a:r>
              <a:rPr lang="en-US" sz="1632" b="1" dirty="0" err="1">
                <a:solidFill>
                  <a:srgbClr val="000000"/>
                </a:solidFill>
                <a:latin typeface="Consolas" panose="020B0609020204030204" pitchFamily="49" charset="0"/>
              </a:rPr>
              <a:t>i</a:t>
            </a:r>
            <a:r>
              <a:rPr lang="en-US" sz="1632" dirty="0">
                <a:solidFill>
                  <a:srgbClr val="000000"/>
                </a:solidFill>
                <a:latin typeface="Consolas" panose="020B0609020204030204" pitchFamily="49" charset="0"/>
              </a:rPr>
              <a:t>&gt;</a:t>
            </a:r>
            <a:br>
              <a:rPr lang="en-US" sz="1632" dirty="0">
                <a:solidFill>
                  <a:srgbClr val="000000"/>
                </a:solidFill>
                <a:latin typeface="Consolas" panose="020B0609020204030204" pitchFamily="49" charset="0"/>
              </a:rPr>
            </a:br>
            <a:r>
              <a:rPr lang="en-US" sz="1632" dirty="0">
                <a:solidFill>
                  <a:srgbClr val="000000"/>
                </a:solidFill>
                <a:latin typeface="Consolas" panose="020B0609020204030204" pitchFamily="49" charset="0"/>
              </a:rPr>
              <a:t>    &lt;/</a:t>
            </a:r>
            <a:r>
              <a:rPr lang="en-US" sz="1632" b="1" dirty="0">
                <a:solidFill>
                  <a:srgbClr val="000000"/>
                </a:solidFill>
                <a:latin typeface="Consolas" panose="020B0609020204030204" pitchFamily="49" charset="0"/>
              </a:rPr>
              <a:t>button</a:t>
            </a:r>
            <a:r>
              <a:rPr lang="en-US" sz="1632" dirty="0">
                <a:solidFill>
                  <a:srgbClr val="000000"/>
                </a:solidFill>
                <a:latin typeface="Consolas" panose="020B0609020204030204" pitchFamily="49" charset="0"/>
              </a:rPr>
              <a:t>&gt;</a:t>
            </a:r>
            <a:br>
              <a:rPr lang="en-US" sz="1632" dirty="0">
                <a:latin typeface="Consolas" panose="020B0609020204030204" pitchFamily="49" charset="0"/>
              </a:rPr>
            </a:br>
            <a:r>
              <a:rPr lang="en-US" sz="1632" dirty="0">
                <a:solidFill>
                  <a:srgbClr val="000000"/>
                </a:solidFill>
                <a:latin typeface="Consolas" panose="020B0609020204030204" pitchFamily="49" charset="0"/>
              </a:rPr>
              <a:t>&lt;/</a:t>
            </a:r>
            <a:r>
              <a:rPr lang="en-US" sz="1632" b="1" dirty="0">
                <a:solidFill>
                  <a:srgbClr val="000000"/>
                </a:solidFill>
                <a:latin typeface="Consolas" panose="020B0609020204030204" pitchFamily="49" charset="0"/>
              </a:rPr>
              <a:t>div</a:t>
            </a:r>
            <a:r>
              <a:rPr lang="en-US" sz="1632" dirty="0">
                <a:solidFill>
                  <a:srgbClr val="000000"/>
                </a:solidFill>
                <a:latin typeface="Consolas" panose="020B0609020204030204" pitchFamily="49" charset="0"/>
              </a:rPr>
              <a:t>&gt;</a:t>
            </a:r>
            <a:endParaRPr lang="en-US" altLang="en-US" sz="1632" dirty="0">
              <a:gradFill>
                <a:gsLst>
                  <a:gs pos="1250">
                    <a:schemeClr val="tx2"/>
                  </a:gs>
                  <a:gs pos="99000">
                    <a:schemeClr val="tx2"/>
                  </a:gs>
                </a:gsLst>
                <a:lin ang="5400000" scaled="0"/>
              </a:gradFill>
              <a:latin typeface="Consolas" panose="020B0609020204030204" pitchFamily="49" charset="0"/>
            </a:endParaRPr>
          </a:p>
        </p:txBody>
      </p:sp>
    </p:spTree>
    <p:extLst>
      <p:ext uri="{BB962C8B-B14F-4D97-AF65-F5344CB8AC3E}">
        <p14:creationId xmlns:p14="http://schemas.microsoft.com/office/powerpoint/2010/main" val="4274131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Responsive Grid</a:t>
            </a:r>
          </a:p>
        </p:txBody>
      </p:sp>
      <p:pic>
        <p:nvPicPr>
          <p:cNvPr id="4" name="Picture 3"/>
          <p:cNvPicPr>
            <a:picLocks noChangeAspect="1"/>
          </p:cNvPicPr>
          <p:nvPr/>
        </p:nvPicPr>
        <p:blipFill>
          <a:blip r:embed="rId2"/>
          <a:stretch>
            <a:fillRect/>
          </a:stretch>
        </p:blipFill>
        <p:spPr>
          <a:xfrm>
            <a:off x="275482" y="1212849"/>
            <a:ext cx="5526345" cy="2733461"/>
          </a:xfrm>
          <a:prstGeom prst="rect">
            <a:avLst/>
          </a:prstGeom>
        </p:spPr>
      </p:pic>
      <p:sp>
        <p:nvSpPr>
          <p:cNvPr id="5" name="Rectangle 4"/>
          <p:cNvSpPr/>
          <p:nvPr/>
        </p:nvSpPr>
        <p:spPr>
          <a:xfrm>
            <a:off x="275481" y="4191747"/>
            <a:ext cx="10622352" cy="1822995"/>
          </a:xfrm>
          <a:prstGeom prst="rect">
            <a:avLst/>
          </a:prstGeom>
        </p:spPr>
        <p:txBody>
          <a:bodyPr wrap="square">
            <a:spAutoFit/>
          </a:bodyPr>
          <a:lstStyle/>
          <a:p>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-Grid"&gt;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-Grid-row"&gt;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-Grid-col ms-u-sm6 ms-u-md4 ms-u-lg2"&gt;</a:t>
            </a:r>
            <a:r>
              <a:rPr lang="en-US" sz="1836" dirty="0">
                <a:solidFill>
                  <a:srgbClr val="000000"/>
                </a:solidFill>
                <a:highlight>
                  <a:srgbClr val="FFFFFF"/>
                </a:highlight>
                <a:latin typeface="Consolas" panose="020B0609020204030204" pitchFamily="49" charset="0"/>
              </a:rPr>
              <a:t>First</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FF"/>
                </a:solidFill>
                <a:highlight>
                  <a:srgbClr val="FFFFFF"/>
                </a:highlight>
                <a:latin typeface="Consolas" panose="020B0609020204030204" pitchFamily="49" charset="0"/>
              </a:rPr>
              <a:t>&gt;</a:t>
            </a:r>
            <a:r>
              <a:rPr lang="en-US" sz="1836" dirty="0">
                <a:solidFill>
                  <a:srgbClr val="000000"/>
                </a:solidFill>
                <a:highlight>
                  <a:srgbClr val="FFFFFF"/>
                </a:highlight>
                <a:latin typeface="Consolas" panose="020B0609020204030204" pitchFamily="49" charset="0"/>
              </a:rPr>
              <a:t> </a:t>
            </a: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-Grid-col ms-u-sm6 ms-u-md8 ms-u-lg10"&gt;</a:t>
            </a:r>
            <a:r>
              <a:rPr lang="en-US" sz="1836" dirty="0">
                <a:solidFill>
                  <a:srgbClr val="000000"/>
                </a:solidFill>
                <a:highlight>
                  <a:srgbClr val="FFFFFF"/>
                </a:highlight>
                <a:latin typeface="Consolas" panose="020B0609020204030204" pitchFamily="49" charset="0"/>
              </a:rPr>
              <a:t>Second</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p:txBody>
      </p:sp>
    </p:spTree>
    <p:extLst>
      <p:ext uri="{BB962C8B-B14F-4D97-AF65-F5344CB8AC3E}">
        <p14:creationId xmlns:p14="http://schemas.microsoft.com/office/powerpoint/2010/main" val="2406548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SearchBox</a:t>
            </a:r>
            <a:endParaRPr lang="en-US" dirty="0"/>
          </a:p>
        </p:txBody>
      </p:sp>
      <p:pic>
        <p:nvPicPr>
          <p:cNvPr id="4" name="Picture 3"/>
          <p:cNvPicPr>
            <a:picLocks noChangeAspect="1"/>
          </p:cNvPicPr>
          <p:nvPr/>
        </p:nvPicPr>
        <p:blipFill>
          <a:blip r:embed="rId2"/>
          <a:stretch>
            <a:fillRect/>
          </a:stretch>
        </p:blipFill>
        <p:spPr>
          <a:xfrm>
            <a:off x="822932" y="1212849"/>
            <a:ext cx="3740128" cy="1690344"/>
          </a:xfrm>
          <a:prstGeom prst="rect">
            <a:avLst/>
          </a:prstGeom>
        </p:spPr>
      </p:pic>
      <p:pic>
        <p:nvPicPr>
          <p:cNvPr id="6" name="Picture 5"/>
          <p:cNvPicPr>
            <a:picLocks noChangeAspect="1"/>
          </p:cNvPicPr>
          <p:nvPr/>
        </p:nvPicPr>
        <p:blipFill>
          <a:blip r:embed="rId3"/>
          <a:stretch>
            <a:fillRect/>
          </a:stretch>
        </p:blipFill>
        <p:spPr>
          <a:xfrm>
            <a:off x="6219421" y="1304243"/>
            <a:ext cx="3740128" cy="1573768"/>
          </a:xfrm>
          <a:prstGeom prst="rect">
            <a:avLst/>
          </a:prstGeom>
        </p:spPr>
      </p:pic>
      <p:sp>
        <p:nvSpPr>
          <p:cNvPr id="5" name="Rectangle 4"/>
          <p:cNvSpPr/>
          <p:nvPr/>
        </p:nvSpPr>
        <p:spPr>
          <a:xfrm>
            <a:off x="450167" y="3331577"/>
            <a:ext cx="11538506" cy="2352439"/>
          </a:xfrm>
          <a:prstGeom prst="rect">
            <a:avLst/>
          </a:prstGeom>
        </p:spPr>
        <p:txBody>
          <a:bodyPr wrap="square">
            <a:spAutoFit/>
          </a:bodyPr>
          <a:lstStyle/>
          <a:p>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ms-SearchBox</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label</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SearchBox</a:t>
            </a:r>
            <a:r>
              <a:rPr lang="en-US" sz="1836" dirty="0">
                <a:solidFill>
                  <a:srgbClr val="0000FF"/>
                </a:solidFill>
                <a:highlight>
                  <a:srgbClr val="FFFFFF"/>
                </a:highlight>
                <a:latin typeface="Consolas" panose="020B0609020204030204" pitchFamily="49" charset="0"/>
              </a:rPr>
              <a:t>-label"&gt;</a:t>
            </a:r>
          </a:p>
          <a:p>
            <a:r>
              <a:rPr lang="en-US" sz="1836" dirty="0">
                <a:solidFill>
                  <a:srgbClr val="0000FF"/>
                </a:solidFill>
                <a:highlight>
                  <a:srgbClr val="FFFFFF"/>
                </a:highlight>
                <a:latin typeface="Consolas" panose="020B0609020204030204" pitchFamily="49" charset="0"/>
              </a:rPr>
              <a:t>	&lt;</a:t>
            </a:r>
            <a:r>
              <a:rPr lang="en-US" sz="1836" dirty="0" err="1">
                <a:solidFill>
                  <a:srgbClr val="800000"/>
                </a:solidFill>
                <a:highlight>
                  <a:srgbClr val="FFFFFF"/>
                </a:highlight>
                <a:latin typeface="Consolas" panose="020B0609020204030204" pitchFamily="49" charset="0"/>
              </a:rPr>
              <a:t>i</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SearchBox</a:t>
            </a:r>
            <a:r>
              <a:rPr lang="en-US" sz="1836" dirty="0">
                <a:solidFill>
                  <a:srgbClr val="0000FF"/>
                </a:solidFill>
                <a:highlight>
                  <a:srgbClr val="FFFFFF"/>
                </a:highlight>
                <a:latin typeface="Consolas" panose="020B0609020204030204" pitchFamily="49" charset="0"/>
              </a:rPr>
              <a:t>-icon </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-Icon </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-Icon--search"&gt;&lt;/</a:t>
            </a:r>
            <a:r>
              <a:rPr lang="en-US" sz="1836" dirty="0" err="1">
                <a:solidFill>
                  <a:srgbClr val="800000"/>
                </a:solidFill>
                <a:highlight>
                  <a:srgbClr val="FFFFFF"/>
                </a:highlight>
                <a:latin typeface="Consolas" panose="020B0609020204030204" pitchFamily="49" charset="0"/>
              </a:rPr>
              <a:t>i</a:t>
            </a:r>
            <a:r>
              <a:rPr lang="en-US" sz="1836" dirty="0">
                <a:solidFill>
                  <a:srgbClr val="0000FF"/>
                </a:solidFill>
                <a:highlight>
                  <a:srgbClr val="FFFFFF"/>
                </a:highlight>
                <a:latin typeface="Consolas" panose="020B0609020204030204" pitchFamily="49" charset="0"/>
              </a:rPr>
              <a:t>&gt;</a:t>
            </a:r>
          </a:p>
          <a:p>
            <a:r>
              <a:rPr lang="en-US" sz="1836" dirty="0">
                <a:solidFill>
                  <a:srgbClr val="0000FF"/>
                </a:solidFill>
                <a:highlight>
                  <a:srgbClr val="FFFFFF"/>
                </a:highlight>
                <a:latin typeface="Consolas" panose="020B0609020204030204" pitchFamily="49" charset="0"/>
              </a:rPr>
              <a:t>	</a:t>
            </a:r>
            <a:r>
              <a:rPr lang="en-US" sz="1836" dirty="0">
                <a:solidFill>
                  <a:srgbClr val="000000"/>
                </a:solidFill>
                <a:highlight>
                  <a:srgbClr val="FFFFFF"/>
                </a:highlight>
                <a:latin typeface="Consolas" panose="020B0609020204030204" pitchFamily="49" charset="0"/>
              </a:rPr>
              <a:t>Search publications</a:t>
            </a: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label</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input</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SearchBox</a:t>
            </a:r>
            <a:r>
              <a:rPr lang="en-US" sz="1836" dirty="0">
                <a:solidFill>
                  <a:srgbClr val="0000FF"/>
                </a:solidFill>
                <a:highlight>
                  <a:srgbClr val="FFFFFF"/>
                </a:highlight>
                <a:latin typeface="Consolas" panose="020B0609020204030204" pitchFamily="49" charset="0"/>
              </a:rPr>
              <a:t>-field"&gt;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button</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ms-SearchBox-closeButton</a:t>
            </a:r>
            <a:r>
              <a:rPr lang="en-US" sz="1836" dirty="0">
                <a:solidFill>
                  <a:srgbClr val="0000FF"/>
                </a:solidFill>
                <a:highlight>
                  <a:srgbClr val="FFFFFF"/>
                </a:highlight>
                <a:latin typeface="Consolas" panose="020B0609020204030204" pitchFamily="49" charset="0"/>
              </a:rPr>
              <a:t>"&gt;&lt;</a:t>
            </a:r>
            <a:r>
              <a:rPr lang="en-US" sz="1836" dirty="0" err="1">
                <a:solidFill>
                  <a:srgbClr val="800000"/>
                </a:solidFill>
                <a:highlight>
                  <a:srgbClr val="FFFFFF"/>
                </a:highlight>
                <a:latin typeface="Consolas" panose="020B0609020204030204" pitchFamily="49" charset="0"/>
              </a:rPr>
              <a:t>i</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-Icon </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-Icon--x"&gt;&lt;/</a:t>
            </a:r>
            <a:r>
              <a:rPr lang="en-US" sz="1836" dirty="0" err="1">
                <a:solidFill>
                  <a:srgbClr val="800000"/>
                </a:solidFill>
                <a:highlight>
                  <a:srgbClr val="FFFFFF"/>
                </a:highlight>
                <a:latin typeface="Consolas" panose="020B0609020204030204" pitchFamily="49" charset="0"/>
              </a:rPr>
              <a:t>i</a:t>
            </a:r>
            <a:r>
              <a:rPr lang="en-US" sz="1836" dirty="0">
                <a:solidFill>
                  <a:srgbClr val="0000FF"/>
                </a:solidFill>
                <a:highlight>
                  <a:srgbClr val="FFFFFF"/>
                </a:highlight>
                <a:latin typeface="Consolas" panose="020B0609020204030204" pitchFamily="49" charset="0"/>
              </a:rPr>
              <a:t>&gt;&lt;/</a:t>
            </a:r>
            <a:r>
              <a:rPr lang="en-US" sz="1836" dirty="0">
                <a:solidFill>
                  <a:srgbClr val="800000"/>
                </a:solidFill>
                <a:highlight>
                  <a:srgbClr val="FFFFFF"/>
                </a:highlight>
                <a:latin typeface="Consolas" panose="020B0609020204030204" pitchFamily="49" charset="0"/>
              </a:rPr>
              <a:t>button</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FF"/>
                </a:solidFill>
                <a:highlight>
                  <a:srgbClr val="FFFFFF"/>
                </a:highlight>
                <a:latin typeface="Consolas" panose="020B0609020204030204" pitchFamily="49" charset="0"/>
              </a:rPr>
              <a:t>&gt;</a:t>
            </a:r>
            <a:endParaRPr lang="en-US" sz="1836" dirty="0"/>
          </a:p>
        </p:txBody>
      </p:sp>
    </p:spTree>
    <p:extLst>
      <p:ext uri="{BB962C8B-B14F-4D97-AF65-F5344CB8AC3E}">
        <p14:creationId xmlns:p14="http://schemas.microsoft.com/office/powerpoint/2010/main" val="1775403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Fabric and its sub-projects</a:t>
            </a:r>
          </a:p>
        </p:txBody>
      </p:sp>
      <p:sp>
        <p:nvSpPr>
          <p:cNvPr id="32" name="TextBox 31"/>
          <p:cNvSpPr txBox="1"/>
          <p:nvPr/>
        </p:nvSpPr>
        <p:spPr>
          <a:xfrm>
            <a:off x="276306" y="1117199"/>
            <a:ext cx="7297935" cy="915591"/>
          </a:xfrm>
          <a:prstGeom prst="rect">
            <a:avLst/>
          </a:prstGeom>
          <a:noFill/>
        </p:spPr>
        <p:txBody>
          <a:bodyPr wrap="square" lIns="182880" tIns="146304" rIns="182880" bIns="146304" rtlCol="0">
            <a:noAutofit/>
          </a:bodyPr>
          <a:lstStyle/>
          <a:p>
            <a:pPr>
              <a:lnSpc>
                <a:spcPct val="90000"/>
              </a:lnSpc>
              <a:spcAft>
                <a:spcPts val="600"/>
              </a:spcAft>
            </a:pPr>
            <a:r>
              <a:rPr lang="en-US" dirty="0">
                <a:gradFill>
                  <a:gsLst>
                    <a:gs pos="1250">
                      <a:schemeClr val="tx1"/>
                    </a:gs>
                    <a:gs pos="99000">
                      <a:schemeClr val="tx1"/>
                    </a:gs>
                  </a:gsLst>
                  <a:lin ang="5400000" scaled="0"/>
                </a:gradFill>
              </a:rPr>
              <a:t>All depend on the Fabric Core, all open source</a:t>
            </a:r>
          </a:p>
        </p:txBody>
      </p:sp>
      <p:grpSp>
        <p:nvGrpSpPr>
          <p:cNvPr id="10" name="Group 9"/>
          <p:cNvGrpSpPr/>
          <p:nvPr/>
        </p:nvGrpSpPr>
        <p:grpSpPr>
          <a:xfrm>
            <a:off x="1069364" y="1550832"/>
            <a:ext cx="10300114" cy="4878731"/>
            <a:chOff x="1821170" y="1818750"/>
            <a:chExt cx="10300114" cy="4878731"/>
          </a:xfrm>
        </p:grpSpPr>
        <p:sp>
          <p:nvSpPr>
            <p:cNvPr id="5" name="TextBox 4"/>
            <p:cNvSpPr txBox="1"/>
            <p:nvPr/>
          </p:nvSpPr>
          <p:spPr>
            <a:xfrm>
              <a:off x="2043489" y="5216056"/>
              <a:ext cx="369397" cy="627864"/>
            </a:xfrm>
            <a:prstGeom prst="rect">
              <a:avLst/>
            </a:prstGeom>
            <a:noFill/>
          </p:spPr>
          <p:txBody>
            <a:bodyPr wrap="none" lIns="182880" tIns="146304" rIns="182880" bIns="146304" rtlCol="0">
              <a:spAutoFit/>
            </a:bodyPr>
            <a:lstStyle/>
            <a:p>
              <a:pPr>
                <a:lnSpc>
                  <a:spcPct val="90000"/>
                </a:lnSpc>
                <a:spcAft>
                  <a:spcPts val="600"/>
                </a:spcAft>
              </a:pPr>
              <a:endParaRPr lang="en-US" sz="2400" dirty="0" err="1">
                <a:gradFill>
                  <a:gsLst>
                    <a:gs pos="2917">
                      <a:schemeClr val="tx1"/>
                    </a:gs>
                    <a:gs pos="30000">
                      <a:schemeClr val="tx1"/>
                    </a:gs>
                  </a:gsLst>
                  <a:lin ang="5400000" scaled="0"/>
                </a:gradFill>
              </a:endParaRPr>
            </a:p>
          </p:txBody>
        </p:sp>
        <p:pic>
          <p:nvPicPr>
            <p:cNvPr id="6" name="Picture 5"/>
            <p:cNvPicPr>
              <a:picLocks noChangeAspect="1"/>
            </p:cNvPicPr>
            <p:nvPr/>
          </p:nvPicPr>
          <p:blipFill rotWithShape="1">
            <a:blip r:embed="rId3"/>
            <a:srcRect l="9412"/>
            <a:stretch/>
          </p:blipFill>
          <p:spPr>
            <a:xfrm>
              <a:off x="1821170" y="1818750"/>
              <a:ext cx="8587409" cy="4878731"/>
            </a:xfrm>
            <a:prstGeom prst="rect">
              <a:avLst/>
            </a:prstGeom>
          </p:spPr>
        </p:pic>
        <p:sp>
          <p:nvSpPr>
            <p:cNvPr id="7" name="TextBox 6"/>
            <p:cNvSpPr txBox="1"/>
            <p:nvPr/>
          </p:nvSpPr>
          <p:spPr>
            <a:xfrm>
              <a:off x="1996099" y="5088834"/>
              <a:ext cx="189276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Fabric Core</a:t>
              </a:r>
            </a:p>
          </p:txBody>
        </p:sp>
        <p:sp>
          <p:nvSpPr>
            <p:cNvPr id="8" name="TextBox 7"/>
            <p:cNvSpPr txBox="1"/>
            <p:nvPr/>
          </p:nvSpPr>
          <p:spPr>
            <a:xfrm>
              <a:off x="1996098" y="5607948"/>
              <a:ext cx="2210145"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gradFill>
                    <a:gsLst>
                      <a:gs pos="2917">
                        <a:schemeClr val="tx1"/>
                      </a:gs>
                      <a:gs pos="30000">
                        <a:schemeClr val="tx1"/>
                      </a:gs>
                    </a:gsLst>
                    <a:lin ang="5400000" scaled="0"/>
                  </a:gradFill>
                </a:rPr>
                <a:t>Core elements of the design language including icons, colors, type, and the grid</a:t>
              </a:r>
            </a:p>
          </p:txBody>
        </p:sp>
        <p:sp>
          <p:nvSpPr>
            <p:cNvPr id="34" name="TextBox 33"/>
            <p:cNvSpPr txBox="1"/>
            <p:nvPr/>
          </p:nvSpPr>
          <p:spPr>
            <a:xfrm>
              <a:off x="4740847" y="5088834"/>
              <a:ext cx="179513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Fabric React</a:t>
              </a:r>
            </a:p>
          </p:txBody>
        </p:sp>
        <p:sp>
          <p:nvSpPr>
            <p:cNvPr id="35" name="TextBox 34"/>
            <p:cNvSpPr txBox="1"/>
            <p:nvPr/>
          </p:nvSpPr>
          <p:spPr>
            <a:xfrm>
              <a:off x="4740847" y="5529988"/>
              <a:ext cx="1795130"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chemeClr val="bg1"/>
                  </a:solidFill>
                </a:rPr>
                <a:t>Robust, up-to-date components built with the React framework.</a:t>
              </a:r>
            </a:p>
          </p:txBody>
        </p:sp>
        <p:sp>
          <p:nvSpPr>
            <p:cNvPr id="36" name="TextBox 35"/>
            <p:cNvSpPr txBox="1"/>
            <p:nvPr/>
          </p:nvSpPr>
          <p:spPr>
            <a:xfrm>
              <a:off x="6581864" y="5088834"/>
              <a:ext cx="179513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Fabric JS</a:t>
              </a:r>
            </a:p>
          </p:txBody>
        </p:sp>
        <p:sp>
          <p:nvSpPr>
            <p:cNvPr id="37" name="TextBox 36"/>
            <p:cNvSpPr txBox="1"/>
            <p:nvPr/>
          </p:nvSpPr>
          <p:spPr>
            <a:xfrm>
              <a:off x="6581864" y="5529988"/>
              <a:ext cx="1795130"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chemeClr val="bg1"/>
                  </a:solidFill>
                </a:rPr>
                <a:t>Simple, visuals-focused components that you can extend, rework, and build on.</a:t>
              </a:r>
            </a:p>
          </p:txBody>
        </p:sp>
        <p:sp>
          <p:nvSpPr>
            <p:cNvPr id="38" name="TextBox 37"/>
            <p:cNvSpPr txBox="1"/>
            <p:nvPr/>
          </p:nvSpPr>
          <p:spPr>
            <a:xfrm>
              <a:off x="8422881" y="5088834"/>
              <a:ext cx="179513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ngFabric</a:t>
              </a:r>
            </a:p>
          </p:txBody>
        </p:sp>
        <p:sp>
          <p:nvSpPr>
            <p:cNvPr id="39" name="TextBox 38"/>
            <p:cNvSpPr txBox="1"/>
            <p:nvPr/>
          </p:nvSpPr>
          <p:spPr>
            <a:xfrm>
              <a:off x="8422881" y="5529988"/>
              <a:ext cx="1795130"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chemeClr val="bg1"/>
                  </a:solidFill>
                </a:rPr>
                <a:t>Community-driven project to build components for Angular-based apps.</a:t>
              </a:r>
            </a:p>
          </p:txBody>
        </p:sp>
        <p:pic>
          <p:nvPicPr>
            <p:cNvPr id="9" name="Picture 8"/>
            <p:cNvPicPr>
              <a:picLocks noChangeAspect="1"/>
            </p:cNvPicPr>
            <p:nvPr/>
          </p:nvPicPr>
          <p:blipFill>
            <a:blip r:embed="rId4"/>
            <a:stretch>
              <a:fillRect/>
            </a:stretch>
          </p:blipFill>
          <p:spPr>
            <a:xfrm>
              <a:off x="10331420" y="2985743"/>
              <a:ext cx="1707439" cy="3711738"/>
            </a:xfrm>
            <a:prstGeom prst="rect">
              <a:avLst/>
            </a:prstGeom>
          </p:spPr>
        </p:pic>
        <p:sp>
          <p:nvSpPr>
            <p:cNvPr id="40" name="TextBox 39"/>
            <p:cNvSpPr txBox="1"/>
            <p:nvPr/>
          </p:nvSpPr>
          <p:spPr>
            <a:xfrm>
              <a:off x="10326154" y="5103186"/>
              <a:ext cx="179513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Fabric iOS</a:t>
              </a:r>
            </a:p>
          </p:txBody>
        </p:sp>
        <p:sp>
          <p:nvSpPr>
            <p:cNvPr id="41" name="TextBox 40"/>
            <p:cNvSpPr txBox="1"/>
            <p:nvPr/>
          </p:nvSpPr>
          <p:spPr>
            <a:xfrm>
              <a:off x="10326154" y="5544340"/>
              <a:ext cx="1795130"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chemeClr val="bg1"/>
                  </a:solidFill>
                </a:rPr>
                <a:t>Native Swift colors, type ramp, and components for building iOS apps.</a:t>
              </a:r>
            </a:p>
          </p:txBody>
        </p:sp>
      </p:grpSp>
      <p:sp>
        <p:nvSpPr>
          <p:cNvPr id="2" name="Rectangle 1"/>
          <p:cNvSpPr/>
          <p:nvPr/>
        </p:nvSpPr>
        <p:spPr bwMode="auto">
          <a:xfrm>
            <a:off x="7748588" y="2819763"/>
            <a:ext cx="1697832" cy="287900"/>
          </a:xfrm>
          <a:prstGeom prst="rect">
            <a:avLst/>
          </a:prstGeom>
          <a:solidFill>
            <a:srgbClr val="708E7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a:gradFill>
                  <a:gsLst>
                    <a:gs pos="5439">
                      <a:srgbClr val="F8F8F8"/>
                    </a:gs>
                    <a:gs pos="10000">
                      <a:srgbClr val="F8F8F8"/>
                    </a:gs>
                  </a:gsLst>
                  <a:lin ang="5400000" scaled="0"/>
                </a:gradFill>
                <a:latin typeface="Segoe UI Semibold" panose="020B0702040204020203" pitchFamily="34" charset="0"/>
                <a:cs typeface="Segoe UI Semibold" panose="020B0702040204020203" pitchFamily="34" charset="0"/>
              </a:rPr>
              <a:t>Community built</a:t>
            </a:r>
          </a:p>
        </p:txBody>
      </p:sp>
    </p:spTree>
    <p:extLst>
      <p:ext uri="{BB962C8B-B14F-4D97-AF65-F5344CB8AC3E}">
        <p14:creationId xmlns:p14="http://schemas.microsoft.com/office/powerpoint/2010/main" val="172577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Dropdown</a:t>
            </a:r>
          </a:p>
        </p:txBody>
      </p:sp>
      <p:pic>
        <p:nvPicPr>
          <p:cNvPr id="4" name="Picture 3"/>
          <p:cNvPicPr>
            <a:picLocks noChangeAspect="1"/>
          </p:cNvPicPr>
          <p:nvPr/>
        </p:nvPicPr>
        <p:blipFill>
          <a:blip r:embed="rId2"/>
          <a:stretch>
            <a:fillRect/>
          </a:stretch>
        </p:blipFill>
        <p:spPr>
          <a:xfrm>
            <a:off x="473400" y="1276415"/>
            <a:ext cx="3637584" cy="2707521"/>
          </a:xfrm>
          <a:prstGeom prst="rect">
            <a:avLst/>
          </a:prstGeom>
        </p:spPr>
      </p:pic>
      <p:sp>
        <p:nvSpPr>
          <p:cNvPr id="6" name="Rectangle 5"/>
          <p:cNvSpPr/>
          <p:nvPr/>
        </p:nvSpPr>
        <p:spPr>
          <a:xfrm>
            <a:off x="473400" y="4089156"/>
            <a:ext cx="11125958" cy="2399270"/>
          </a:xfrm>
          <a:prstGeom prst="rect">
            <a:avLst/>
          </a:prstGeom>
        </p:spPr>
        <p:txBody>
          <a:bodyPr wrap="square">
            <a:spAutoFit/>
          </a:bodyPr>
          <a:lstStyle/>
          <a:p>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-Dropdown"</a:t>
            </a:r>
            <a:r>
              <a:rPr lang="en-US" sz="1836" dirty="0">
                <a:solidFill>
                  <a:srgbClr val="000000"/>
                </a:solidFill>
                <a:highlight>
                  <a:srgbClr val="FFFFFF"/>
                </a:highlight>
                <a:latin typeface="Consolas" panose="020B0609020204030204" pitchFamily="49" charset="0"/>
              </a:rPr>
              <a:t> </a:t>
            </a:r>
            <a:r>
              <a:rPr lang="en-US" sz="1836" dirty="0" err="1">
                <a:solidFill>
                  <a:srgbClr val="FF0000"/>
                </a:solidFill>
                <a:highlight>
                  <a:srgbClr val="FFFFFF"/>
                </a:highlight>
                <a:latin typeface="Consolas" panose="020B0609020204030204" pitchFamily="49" charset="0"/>
              </a:rPr>
              <a:t>tabindex</a:t>
            </a:r>
            <a:r>
              <a:rPr lang="en-US" sz="1836" dirty="0">
                <a:solidFill>
                  <a:srgbClr val="0000FF"/>
                </a:solidFill>
                <a:highlight>
                  <a:srgbClr val="FFFFFF"/>
                </a:highlight>
                <a:latin typeface="Consolas" panose="020B0609020204030204" pitchFamily="49" charset="0"/>
              </a:rPr>
              <a:t>="0"</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style</a:t>
            </a:r>
            <a:r>
              <a:rPr lang="en-US" sz="1836" dirty="0">
                <a:solidFill>
                  <a:srgbClr val="0000FF"/>
                </a:solidFill>
                <a:highlight>
                  <a:srgbClr val="FFFFFF"/>
                </a:highlight>
                <a:latin typeface="Consolas" panose="020B0609020204030204" pitchFamily="49" charset="0"/>
              </a:rPr>
              <a:t>="</a:t>
            </a:r>
            <a:r>
              <a:rPr lang="en-US" sz="1836" dirty="0">
                <a:solidFill>
                  <a:srgbClr val="FF0000"/>
                </a:solidFill>
                <a:highlight>
                  <a:srgbClr val="FFFFFF"/>
                </a:highlight>
                <a:latin typeface="Consolas" panose="020B0609020204030204" pitchFamily="49" charset="0"/>
              </a:rPr>
              <a:t>width</a:t>
            </a:r>
            <a:r>
              <a:rPr lang="en-US" sz="1836" dirty="0">
                <a:solidFill>
                  <a:srgbClr val="000000"/>
                </a:solidFill>
                <a:highlight>
                  <a:srgbClr val="FFFFFF"/>
                </a:highlight>
                <a:latin typeface="Consolas" panose="020B0609020204030204" pitchFamily="49" charset="0"/>
              </a:rPr>
              <a:t>:</a:t>
            </a:r>
            <a:r>
              <a:rPr lang="en-US" sz="1836" dirty="0">
                <a:solidFill>
                  <a:srgbClr val="0000FF"/>
                </a:solidFill>
                <a:highlight>
                  <a:srgbClr val="FFFFFF"/>
                </a:highlight>
                <a:latin typeface="Consolas" panose="020B0609020204030204" pitchFamily="49" charset="0"/>
              </a:rPr>
              <a:t>80%"&gt;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err="1">
                <a:solidFill>
                  <a:srgbClr val="800000"/>
                </a:solidFill>
                <a:highlight>
                  <a:srgbClr val="FFFFFF"/>
                </a:highlight>
                <a:latin typeface="Consolas" panose="020B0609020204030204" pitchFamily="49" charset="0"/>
              </a:rPr>
              <a:t>i</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-Dropdown-</a:t>
            </a:r>
            <a:r>
              <a:rPr lang="en-US" sz="1836" dirty="0" err="1">
                <a:solidFill>
                  <a:srgbClr val="0000FF"/>
                </a:solidFill>
                <a:highlight>
                  <a:srgbClr val="FFFFFF"/>
                </a:highlight>
                <a:latin typeface="Consolas" panose="020B0609020204030204" pitchFamily="49" charset="0"/>
              </a:rPr>
              <a:t>caretDown</a:t>
            </a:r>
            <a:r>
              <a:rPr lang="en-US" sz="1836" dirty="0">
                <a:solidFill>
                  <a:srgbClr val="0000FF"/>
                </a:solidFill>
                <a:highlight>
                  <a:srgbClr val="FFFFFF"/>
                </a:highlight>
                <a:latin typeface="Consolas" panose="020B0609020204030204" pitchFamily="49" charset="0"/>
              </a:rPr>
              <a:t> </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-Icon </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-Icon--</a:t>
            </a:r>
            <a:r>
              <a:rPr lang="en-US" sz="1836" dirty="0" err="1">
                <a:solidFill>
                  <a:srgbClr val="0000FF"/>
                </a:solidFill>
                <a:highlight>
                  <a:srgbClr val="FFFFFF"/>
                </a:highlight>
                <a:latin typeface="Consolas" panose="020B0609020204030204" pitchFamily="49" charset="0"/>
              </a:rPr>
              <a:t>caretDown</a:t>
            </a:r>
            <a:r>
              <a:rPr lang="en-US" sz="1836" dirty="0">
                <a:solidFill>
                  <a:srgbClr val="0000FF"/>
                </a:solidFill>
                <a:highlight>
                  <a:srgbClr val="FFFFFF"/>
                </a:highlight>
                <a:latin typeface="Consolas" panose="020B0609020204030204" pitchFamily="49" charset="0"/>
              </a:rPr>
              <a:t>"&gt;&lt;/</a:t>
            </a:r>
            <a:r>
              <a:rPr lang="en-US" sz="1836" dirty="0" err="1">
                <a:solidFill>
                  <a:srgbClr val="800000"/>
                </a:solidFill>
                <a:highlight>
                  <a:srgbClr val="FFFFFF"/>
                </a:highlight>
                <a:latin typeface="Consolas" panose="020B0609020204030204" pitchFamily="49" charset="0"/>
              </a:rPr>
              <a:t>i</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select</a:t>
            </a:r>
            <a:r>
              <a:rPr lang="en-US" sz="1836" dirty="0">
                <a:solidFill>
                  <a:srgbClr val="000000"/>
                </a:solidFill>
                <a:highlight>
                  <a:srgbClr val="FFFFFF"/>
                </a:highlight>
                <a:latin typeface="Consolas" panose="020B0609020204030204" pitchFamily="49" charset="0"/>
              </a:rPr>
              <a:t> </a:t>
            </a:r>
            <a:r>
              <a:rPr lang="en-US" sz="1836" dirty="0">
                <a:solidFill>
                  <a:srgbClr val="FF0000"/>
                </a:solidFill>
                <a:highlight>
                  <a:srgbClr val="FFFFFF"/>
                </a:highlight>
                <a:latin typeface="Consolas" panose="020B0609020204030204" pitchFamily="49" charset="0"/>
              </a:rPr>
              <a:t>class</a:t>
            </a:r>
            <a:r>
              <a:rPr lang="en-US" sz="1836" dirty="0">
                <a:solidFill>
                  <a:srgbClr val="0000FF"/>
                </a:solidFill>
                <a:highlight>
                  <a:srgbClr val="FFFFFF"/>
                </a:highlight>
                <a:latin typeface="Consolas" panose="020B0609020204030204" pitchFamily="49" charset="0"/>
              </a:rPr>
              <a:t>="</a:t>
            </a:r>
            <a:r>
              <a:rPr lang="en-US" sz="1836" dirty="0" err="1">
                <a:solidFill>
                  <a:srgbClr val="0000FF"/>
                </a:solidFill>
                <a:highlight>
                  <a:srgbClr val="FFFFFF"/>
                </a:highlight>
                <a:latin typeface="Consolas" panose="020B0609020204030204" pitchFamily="49" charset="0"/>
              </a:rPr>
              <a:t>ms</a:t>
            </a:r>
            <a:r>
              <a:rPr lang="en-US" sz="1836" dirty="0">
                <a:solidFill>
                  <a:srgbClr val="0000FF"/>
                </a:solidFill>
                <a:highlight>
                  <a:srgbClr val="FFFFFF"/>
                </a:highlight>
                <a:latin typeface="Consolas" panose="020B0609020204030204" pitchFamily="49" charset="0"/>
              </a:rPr>
              <a:t>-Dropdown-select"&gt;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option</a:t>
            </a:r>
            <a:r>
              <a:rPr lang="en-US" sz="1836" dirty="0">
                <a:solidFill>
                  <a:srgbClr val="0000FF"/>
                </a:solidFill>
                <a:highlight>
                  <a:srgbClr val="FFFFFF"/>
                </a:highlight>
                <a:latin typeface="Consolas" panose="020B0609020204030204" pitchFamily="49" charset="0"/>
              </a:rPr>
              <a:t>&gt;</a:t>
            </a:r>
            <a:r>
              <a:rPr lang="en-US" sz="1836" dirty="0">
                <a:solidFill>
                  <a:srgbClr val="000000"/>
                </a:solidFill>
                <a:highlight>
                  <a:srgbClr val="FFFFFF"/>
                </a:highlight>
                <a:latin typeface="Consolas" panose="020B0609020204030204" pitchFamily="49" charset="0"/>
              </a:rPr>
              <a:t>Year</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option</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option</a:t>
            </a:r>
            <a:r>
              <a:rPr lang="en-US" sz="1836" dirty="0">
                <a:solidFill>
                  <a:srgbClr val="0000FF"/>
                </a:solidFill>
                <a:highlight>
                  <a:srgbClr val="FFFFFF"/>
                </a:highlight>
                <a:latin typeface="Consolas" panose="020B0609020204030204" pitchFamily="49" charset="0"/>
              </a:rPr>
              <a:t>&gt;</a:t>
            </a:r>
            <a:r>
              <a:rPr lang="en-US" sz="1836" dirty="0">
                <a:solidFill>
                  <a:srgbClr val="000000"/>
                </a:solidFill>
                <a:highlight>
                  <a:srgbClr val="FFFFFF"/>
                </a:highlight>
                <a:latin typeface="Consolas" panose="020B0609020204030204" pitchFamily="49" charset="0"/>
              </a:rPr>
              <a:t>Publisher</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option</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option</a:t>
            </a:r>
            <a:r>
              <a:rPr lang="en-US" sz="1836" dirty="0">
                <a:solidFill>
                  <a:srgbClr val="0000FF"/>
                </a:solidFill>
                <a:highlight>
                  <a:srgbClr val="FFFFFF"/>
                </a:highlight>
                <a:latin typeface="Consolas" panose="020B0609020204030204" pitchFamily="49" charset="0"/>
              </a:rPr>
              <a:t>&gt;</a:t>
            </a:r>
            <a:r>
              <a:rPr lang="en-US" sz="1836" dirty="0">
                <a:solidFill>
                  <a:srgbClr val="000000"/>
                </a:solidFill>
                <a:highlight>
                  <a:srgbClr val="FFFFFF"/>
                </a:highlight>
                <a:latin typeface="Consolas" panose="020B0609020204030204" pitchFamily="49" charset="0"/>
              </a:rPr>
              <a:t>Author</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option</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00"/>
                </a:solidFill>
                <a:highlight>
                  <a:srgbClr val="FFFFFF"/>
                </a:highlight>
                <a:latin typeface="Consolas" panose="020B0609020204030204" pitchFamily="49" charset="0"/>
              </a:rPr>
              <a:t>    </a:t>
            </a:r>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select</a:t>
            </a:r>
            <a:r>
              <a:rPr lang="en-US" sz="1836" dirty="0">
                <a:solidFill>
                  <a:srgbClr val="0000FF"/>
                </a:solidFill>
                <a:highlight>
                  <a:srgbClr val="FFFFFF"/>
                </a:highlight>
                <a:latin typeface="Consolas" panose="020B0609020204030204" pitchFamily="49" charset="0"/>
              </a:rPr>
              <a:t>&gt;</a:t>
            </a:r>
            <a:endParaRPr lang="en-US" sz="1836" dirty="0">
              <a:solidFill>
                <a:srgbClr val="000000"/>
              </a:solidFill>
              <a:highlight>
                <a:srgbClr val="FFFFFF"/>
              </a:highlight>
              <a:latin typeface="Consolas" panose="020B0609020204030204" pitchFamily="49" charset="0"/>
            </a:endParaRPr>
          </a:p>
          <a:p>
            <a:r>
              <a:rPr lang="en-US" sz="1836" dirty="0">
                <a:solidFill>
                  <a:srgbClr val="0000FF"/>
                </a:solidFill>
                <a:highlight>
                  <a:srgbClr val="FFFFFF"/>
                </a:highlight>
                <a:latin typeface="Consolas" panose="020B0609020204030204" pitchFamily="49" charset="0"/>
              </a:rPr>
              <a:t>&lt;/</a:t>
            </a:r>
            <a:r>
              <a:rPr lang="en-US" sz="1836" dirty="0">
                <a:solidFill>
                  <a:srgbClr val="800000"/>
                </a:solidFill>
                <a:highlight>
                  <a:srgbClr val="FFFFFF"/>
                </a:highlight>
                <a:latin typeface="Consolas" panose="020B0609020204030204" pitchFamily="49" charset="0"/>
              </a:rPr>
              <a:t>div</a:t>
            </a:r>
            <a:r>
              <a:rPr lang="en-US" sz="1836" dirty="0">
                <a:solidFill>
                  <a:srgbClr val="0000FF"/>
                </a:solidFill>
                <a:highlight>
                  <a:srgbClr val="FFFFFF"/>
                </a:highlight>
                <a:latin typeface="Consolas" panose="020B0609020204030204" pitchFamily="49" charset="0"/>
              </a:rPr>
              <a:t>&gt;</a:t>
            </a:r>
            <a:endParaRPr lang="en-US" sz="1836" dirty="0"/>
          </a:p>
        </p:txBody>
      </p:sp>
    </p:spTree>
    <p:extLst>
      <p:ext uri="{BB962C8B-B14F-4D97-AF65-F5344CB8AC3E}">
        <p14:creationId xmlns:p14="http://schemas.microsoft.com/office/powerpoint/2010/main" val="1070259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Persona Card</a:t>
            </a:r>
          </a:p>
        </p:txBody>
      </p:sp>
      <p:grpSp>
        <p:nvGrpSpPr>
          <p:cNvPr id="8" name="Group 7"/>
          <p:cNvGrpSpPr/>
          <p:nvPr/>
        </p:nvGrpSpPr>
        <p:grpSpPr>
          <a:xfrm>
            <a:off x="399929" y="1048990"/>
            <a:ext cx="11638983" cy="1793207"/>
            <a:chOff x="459186" y="4566479"/>
            <a:chExt cx="11411804" cy="1758206"/>
          </a:xfrm>
        </p:grpSpPr>
        <p:pic>
          <p:nvPicPr>
            <p:cNvPr id="4" name="Picture 3"/>
            <p:cNvPicPr>
              <a:picLocks noChangeAspect="1"/>
            </p:cNvPicPr>
            <p:nvPr/>
          </p:nvPicPr>
          <p:blipFill>
            <a:blip r:embed="rId2"/>
            <a:stretch>
              <a:fillRect/>
            </a:stretch>
          </p:blipFill>
          <p:spPr>
            <a:xfrm>
              <a:off x="459186" y="4579554"/>
              <a:ext cx="2758679" cy="1508891"/>
            </a:xfrm>
            <a:prstGeom prst="rect">
              <a:avLst/>
            </a:prstGeom>
          </p:spPr>
        </p:pic>
        <p:pic>
          <p:nvPicPr>
            <p:cNvPr id="5" name="Picture 4"/>
            <p:cNvPicPr>
              <a:picLocks noChangeAspect="1"/>
            </p:cNvPicPr>
            <p:nvPr/>
          </p:nvPicPr>
          <p:blipFill>
            <a:blip r:embed="rId3"/>
            <a:stretch>
              <a:fillRect/>
            </a:stretch>
          </p:blipFill>
          <p:spPr>
            <a:xfrm>
              <a:off x="3330860" y="4579554"/>
              <a:ext cx="2766300" cy="1745131"/>
            </a:xfrm>
            <a:prstGeom prst="rect">
              <a:avLst/>
            </a:prstGeom>
          </p:spPr>
        </p:pic>
        <p:pic>
          <p:nvPicPr>
            <p:cNvPr id="6" name="Picture 5"/>
            <p:cNvPicPr>
              <a:picLocks noChangeAspect="1"/>
            </p:cNvPicPr>
            <p:nvPr/>
          </p:nvPicPr>
          <p:blipFill>
            <a:blip r:embed="rId4"/>
            <a:stretch>
              <a:fillRect/>
            </a:stretch>
          </p:blipFill>
          <p:spPr>
            <a:xfrm>
              <a:off x="6210155" y="4566479"/>
              <a:ext cx="2773920" cy="1508891"/>
            </a:xfrm>
            <a:prstGeom prst="rect">
              <a:avLst/>
            </a:prstGeom>
          </p:spPr>
        </p:pic>
        <p:pic>
          <p:nvPicPr>
            <p:cNvPr id="7" name="Picture 6"/>
            <p:cNvPicPr>
              <a:picLocks noChangeAspect="1"/>
            </p:cNvPicPr>
            <p:nvPr/>
          </p:nvPicPr>
          <p:blipFill>
            <a:blip r:embed="rId5"/>
            <a:stretch>
              <a:fillRect/>
            </a:stretch>
          </p:blipFill>
          <p:spPr>
            <a:xfrm>
              <a:off x="9097070" y="4566479"/>
              <a:ext cx="2773920" cy="1516511"/>
            </a:xfrm>
            <a:prstGeom prst="rect">
              <a:avLst/>
            </a:prstGeom>
          </p:spPr>
        </p:pic>
      </p:grpSp>
      <p:sp>
        <p:nvSpPr>
          <p:cNvPr id="11" name="Rectangle 10"/>
          <p:cNvSpPr/>
          <p:nvPr/>
        </p:nvSpPr>
        <p:spPr>
          <a:xfrm>
            <a:off x="275482" y="2921198"/>
            <a:ext cx="11763430" cy="978007"/>
          </a:xfrm>
          <a:prstGeom prst="rect">
            <a:avLst/>
          </a:prstGeom>
        </p:spPr>
        <p:txBody>
          <a:bodyPr wrap="square">
            <a:spAutoFit/>
          </a:bodyPr>
          <a:lstStyle/>
          <a:p>
            <a:pPr lvl="0" eaLnBrk="0" fontAlgn="base" hangingPunct="0">
              <a:spcBef>
                <a:spcPct val="0"/>
              </a:spcBef>
              <a:spcAft>
                <a:spcPct val="0"/>
              </a:spcAft>
            </a:pPr>
            <a:r>
              <a:rPr lang="en-US" altLang="en-US" sz="3999" dirty="0">
                <a:gradFill>
                  <a:gsLst>
                    <a:gs pos="1250">
                      <a:srgbClr val="D83B01"/>
                    </a:gs>
                    <a:gs pos="99000">
                      <a:srgbClr val="D83B01"/>
                    </a:gs>
                  </a:gsLst>
                  <a:lin ang="5400000" scaled="0"/>
                </a:gradFill>
                <a:latin typeface="Segoe UI Light"/>
              </a:rPr>
              <a:t>Bind Data With Server Side or Client Side Code</a:t>
            </a:r>
          </a:p>
          <a:p>
            <a:pPr lvl="0"/>
            <a:r>
              <a:rPr lang="en-US" sz="1632" b="1" dirty="0">
                <a:solidFill>
                  <a:srgbClr val="000000"/>
                </a:solidFill>
                <a:latin typeface="Segoe UI Light"/>
              </a:rPr>
              <a:t>Property Management Server Side example - https://github.com/OfficeDev/Property-Inspection-Code-Sample </a:t>
            </a:r>
          </a:p>
        </p:txBody>
      </p:sp>
      <p:sp>
        <p:nvSpPr>
          <p:cNvPr id="12" name="Rectangle 11"/>
          <p:cNvSpPr/>
          <p:nvPr/>
        </p:nvSpPr>
        <p:spPr>
          <a:xfrm>
            <a:off x="321445" y="3857302"/>
            <a:ext cx="11887878" cy="2783540"/>
          </a:xfrm>
          <a:prstGeom prst="rect">
            <a:avLst/>
          </a:prstGeom>
        </p:spPr>
        <p:txBody>
          <a:bodyPr wrap="square">
            <a:spAutoFit/>
          </a:bodyPr>
          <a:lstStyle/>
          <a:p>
            <a:r>
              <a:rPr lang="en-US" sz="1428" dirty="0">
                <a:solidFill>
                  <a:srgbClr val="0000FF"/>
                </a:solidFill>
                <a:highlight>
                  <a:srgbClr val="FFFFFF"/>
                </a:highlight>
                <a:latin typeface="Consolas" panose="020B0609020204030204" pitchFamily="49" charset="0"/>
              </a:rPr>
              <a:t>&lt;</a:t>
            </a:r>
            <a:r>
              <a:rPr lang="en-US" sz="1428" dirty="0">
                <a:solidFill>
                  <a:srgbClr val="800000"/>
                </a:solidFill>
                <a:highlight>
                  <a:srgbClr val="FFFFFF"/>
                </a:highlight>
                <a:latin typeface="Consolas" panose="020B0609020204030204" pitchFamily="49" charset="0"/>
              </a:rPr>
              <a:t>div</a:t>
            </a:r>
            <a:r>
              <a:rPr lang="en-US" sz="1428" dirty="0">
                <a:solidFill>
                  <a:srgbClr val="000000"/>
                </a:solidFill>
                <a:highlight>
                  <a:srgbClr val="FFFFFF"/>
                </a:highlight>
                <a:latin typeface="Consolas" panose="020B0609020204030204" pitchFamily="49" charset="0"/>
              </a:rPr>
              <a:t> </a:t>
            </a:r>
            <a:r>
              <a:rPr lang="en-US" sz="1428" dirty="0">
                <a:solidFill>
                  <a:srgbClr val="FF0000"/>
                </a:solidFill>
                <a:highlight>
                  <a:srgbClr val="FFFFFF"/>
                </a:highlight>
                <a:latin typeface="Consolas" panose="020B0609020204030204" pitchFamily="49" charset="0"/>
              </a:rPr>
              <a:t>class</a:t>
            </a:r>
            <a:r>
              <a:rPr lang="en-US" sz="1428" dirty="0">
                <a:solidFill>
                  <a:srgbClr val="0000FF"/>
                </a:solidFill>
                <a:highlight>
                  <a:srgbClr val="FFFFFF"/>
                </a:highlight>
                <a:latin typeface="Consolas" panose="020B0609020204030204" pitchFamily="49" charset="0"/>
              </a:rPr>
              <a:t>="details-block"&gt;</a:t>
            </a:r>
          </a:p>
          <a:p>
            <a:r>
              <a:rPr lang="en-US" sz="1428" dirty="0">
                <a:solidFill>
                  <a:srgbClr val="0000FF"/>
                </a:solidFill>
                <a:highlight>
                  <a:srgbClr val="FFFFFF"/>
                </a:highlight>
                <a:latin typeface="Consolas" panose="020B0609020204030204" pitchFamily="49" charset="0"/>
              </a:rPr>
              <a:t>   </a:t>
            </a:r>
            <a:r>
              <a:rPr lang="en-US" sz="1428" dirty="0">
                <a:solidFill>
                  <a:srgbClr val="000000"/>
                </a:solidFill>
                <a:highlight>
                  <a:srgbClr val="FFFF00"/>
                </a:highlight>
                <a:latin typeface="Consolas" panose="020B0609020204030204" pitchFamily="49" charset="0"/>
              </a:rPr>
              <a:t>@</a:t>
            </a:r>
            <a:r>
              <a:rPr lang="en-US" sz="1428" dirty="0" err="1">
                <a:solidFill>
                  <a:srgbClr val="0000FF"/>
                </a:solidFill>
                <a:highlight>
                  <a:srgbClr val="FFFFFF"/>
                </a:highlight>
                <a:latin typeface="Consolas" panose="020B0609020204030204" pitchFamily="49" charset="0"/>
              </a:rPr>
              <a:t>foreach</a:t>
            </a:r>
            <a:r>
              <a:rPr lang="en-US" sz="1428" dirty="0">
                <a:solidFill>
                  <a:srgbClr val="000000"/>
                </a:solidFill>
                <a:highlight>
                  <a:srgbClr val="FFFFFF"/>
                </a:highlight>
                <a:latin typeface="Consolas" panose="020B0609020204030204" pitchFamily="49" charset="0"/>
              </a:rPr>
              <a:t> (</a:t>
            </a:r>
            <a:r>
              <a:rPr lang="en-US" sz="1428" dirty="0" err="1">
                <a:solidFill>
                  <a:srgbClr val="0000FF"/>
                </a:solidFill>
                <a:highlight>
                  <a:srgbClr val="FFFFFF"/>
                </a:highlight>
                <a:latin typeface="Consolas" panose="020B0609020204030204" pitchFamily="49" charset="0"/>
              </a:rPr>
              <a:t>var</a:t>
            </a:r>
            <a:r>
              <a:rPr lang="en-US" sz="1428" dirty="0">
                <a:solidFill>
                  <a:srgbClr val="000000"/>
                </a:solidFill>
                <a:highlight>
                  <a:srgbClr val="FFFFFF"/>
                </a:highlight>
                <a:latin typeface="Consolas" panose="020B0609020204030204" pitchFamily="49" charset="0"/>
              </a:rPr>
              <a:t> item </a:t>
            </a:r>
            <a:r>
              <a:rPr lang="en-US" sz="1428" dirty="0">
                <a:solidFill>
                  <a:srgbClr val="0000FF"/>
                </a:solidFill>
                <a:highlight>
                  <a:srgbClr val="FFFFFF"/>
                </a:highlight>
                <a:latin typeface="Consolas" panose="020B0609020204030204" pitchFamily="49" charset="0"/>
              </a:rPr>
              <a:t>in</a:t>
            </a:r>
            <a:r>
              <a:rPr lang="en-US" sz="1428" dirty="0">
                <a:solidFill>
                  <a:srgbClr val="000000"/>
                </a:solidFill>
                <a:highlight>
                  <a:srgbClr val="FFFFFF"/>
                </a:highlight>
                <a:latin typeface="Consolas" panose="020B0609020204030204" pitchFamily="49" charset="0"/>
              </a:rPr>
              <a:t> </a:t>
            </a:r>
            <a:r>
              <a:rPr lang="en-US" sz="1428" dirty="0" err="1">
                <a:solidFill>
                  <a:srgbClr val="000000"/>
                </a:solidFill>
                <a:highlight>
                  <a:srgbClr val="FFFFFF"/>
                </a:highlight>
                <a:latin typeface="Consolas" panose="020B0609020204030204" pitchFamily="49" charset="0"/>
              </a:rPr>
              <a:t>Model.members</a:t>
            </a:r>
            <a:r>
              <a:rPr lang="en-US" sz="1428" dirty="0">
                <a:solidFill>
                  <a:srgbClr val="000000"/>
                </a:solidFill>
                <a:highlight>
                  <a:srgbClr val="FFFFFF"/>
                </a:highlight>
                <a:latin typeface="Consolas" panose="020B0609020204030204" pitchFamily="49" charset="0"/>
              </a:rPr>
              <a:t>)</a:t>
            </a:r>
          </a:p>
          <a:p>
            <a:r>
              <a:rPr lang="en-US" sz="1428" dirty="0">
                <a:solidFill>
                  <a:srgbClr val="000000"/>
                </a:solidFill>
                <a:highlight>
                  <a:srgbClr val="FFFFFF"/>
                </a:highlight>
                <a:latin typeface="Consolas" panose="020B0609020204030204" pitchFamily="49" charset="0"/>
              </a:rPr>
              <a:t>   {</a:t>
            </a:r>
          </a:p>
          <a:p>
            <a:r>
              <a:rPr lang="en-US" sz="1428" dirty="0">
                <a:solidFill>
                  <a:srgbClr val="0000FF"/>
                </a:solidFill>
                <a:highlight>
                  <a:srgbClr val="FFFFFF"/>
                </a:highlight>
                <a:latin typeface="Consolas" panose="020B0609020204030204" pitchFamily="49" charset="0"/>
              </a:rPr>
              <a:t>      &lt;</a:t>
            </a:r>
            <a:r>
              <a:rPr lang="en-US" sz="1428" dirty="0">
                <a:solidFill>
                  <a:srgbClr val="800000"/>
                </a:solidFill>
                <a:highlight>
                  <a:srgbClr val="FFFFFF"/>
                </a:highlight>
                <a:latin typeface="Consolas" panose="020B0609020204030204" pitchFamily="49" charset="0"/>
              </a:rPr>
              <a:t>div</a:t>
            </a:r>
            <a:r>
              <a:rPr lang="en-US" sz="1428" dirty="0">
                <a:solidFill>
                  <a:srgbClr val="000000"/>
                </a:solidFill>
                <a:highlight>
                  <a:srgbClr val="FFFFFF"/>
                </a:highlight>
                <a:latin typeface="Consolas" panose="020B0609020204030204" pitchFamily="49" charset="0"/>
              </a:rPr>
              <a:t> </a:t>
            </a:r>
            <a:r>
              <a:rPr lang="en-US" sz="1428" dirty="0">
                <a:solidFill>
                  <a:srgbClr val="FF0000"/>
                </a:solidFill>
                <a:highlight>
                  <a:srgbClr val="FFFFFF"/>
                </a:highlight>
                <a:latin typeface="Consolas" panose="020B0609020204030204" pitchFamily="49" charset="0"/>
              </a:rPr>
              <a:t>class</a:t>
            </a:r>
            <a:r>
              <a:rPr lang="en-US" sz="1428" dirty="0">
                <a:solidFill>
                  <a:srgbClr val="0000FF"/>
                </a:solidFill>
                <a:highlight>
                  <a:srgbClr val="FFFFFF"/>
                </a:highlight>
                <a:latin typeface="Consolas" panose="020B0609020204030204" pitchFamily="49" charset="0"/>
              </a:rPr>
              <a:t>="content-row"&gt;</a:t>
            </a:r>
            <a:endParaRPr lang="en-US" sz="1428" dirty="0">
              <a:solidFill>
                <a:srgbClr val="000000"/>
              </a:solidFill>
              <a:highlight>
                <a:srgbClr val="FFFFFF"/>
              </a:highlight>
              <a:latin typeface="Consolas" panose="020B0609020204030204" pitchFamily="49" charset="0"/>
            </a:endParaRPr>
          </a:p>
          <a:p>
            <a:r>
              <a:rPr lang="it-IT" sz="1428" dirty="0">
                <a:solidFill>
                  <a:srgbClr val="0000FF"/>
                </a:solidFill>
                <a:highlight>
                  <a:srgbClr val="FFFFFF"/>
                </a:highlight>
                <a:latin typeface="Consolas" panose="020B0609020204030204" pitchFamily="49" charset="0"/>
              </a:rPr>
              <a:t>         &lt;</a:t>
            </a:r>
            <a:r>
              <a:rPr lang="it-IT" sz="1428" dirty="0">
                <a:solidFill>
                  <a:srgbClr val="800000"/>
                </a:solidFill>
                <a:highlight>
                  <a:srgbClr val="FFFFFF"/>
                </a:highlight>
                <a:latin typeface="Consolas" panose="020B0609020204030204" pitchFamily="49" charset="0"/>
              </a:rPr>
              <a:t>div</a:t>
            </a:r>
            <a:r>
              <a:rPr lang="it-IT" sz="1428" dirty="0">
                <a:solidFill>
                  <a:srgbClr val="000000"/>
                </a:solidFill>
                <a:highlight>
                  <a:srgbClr val="FFFFFF"/>
                </a:highlight>
                <a:latin typeface="Consolas" panose="020B0609020204030204" pitchFamily="49" charset="0"/>
              </a:rPr>
              <a:t> </a:t>
            </a:r>
            <a:r>
              <a:rPr lang="it-IT" sz="1428" dirty="0">
                <a:solidFill>
                  <a:srgbClr val="FF0000"/>
                </a:solidFill>
                <a:highlight>
                  <a:srgbClr val="FFFFFF"/>
                </a:highlight>
                <a:latin typeface="Consolas" panose="020B0609020204030204" pitchFamily="49" charset="0"/>
              </a:rPr>
              <a:t>class</a:t>
            </a:r>
            <a:r>
              <a:rPr lang="it-IT" sz="1428" dirty="0">
                <a:solidFill>
                  <a:srgbClr val="0000FF"/>
                </a:solidFill>
                <a:highlight>
                  <a:srgbClr val="FFFFFF"/>
                </a:highlight>
                <a:latin typeface="Consolas" panose="020B0609020204030204" pitchFamily="49" charset="0"/>
              </a:rPr>
              <a:t>="ms-Persona ms-Persona ms-Persona--square ms-Persona--xs"&gt;</a:t>
            </a:r>
            <a:endParaRPr lang="it-IT" sz="1428" dirty="0">
              <a:solidFill>
                <a:srgbClr val="000000"/>
              </a:solidFill>
              <a:highlight>
                <a:srgbClr val="FFFFFF"/>
              </a:highlight>
              <a:latin typeface="Consolas" panose="020B0609020204030204" pitchFamily="49" charset="0"/>
            </a:endParaRPr>
          </a:p>
          <a:p>
            <a:r>
              <a:rPr lang="en-US" sz="1428" dirty="0">
                <a:solidFill>
                  <a:srgbClr val="0000FF"/>
                </a:solidFill>
                <a:highlight>
                  <a:srgbClr val="FFFFFF"/>
                </a:highlight>
                <a:latin typeface="Consolas" panose="020B0609020204030204" pitchFamily="49" charset="0"/>
              </a:rPr>
              <a:t>            &lt;</a:t>
            </a:r>
            <a:r>
              <a:rPr lang="en-US" sz="1428" dirty="0">
                <a:solidFill>
                  <a:srgbClr val="800000"/>
                </a:solidFill>
                <a:highlight>
                  <a:srgbClr val="FFFFFF"/>
                </a:highlight>
                <a:latin typeface="Consolas" panose="020B0609020204030204" pitchFamily="49" charset="0"/>
              </a:rPr>
              <a:t>div</a:t>
            </a:r>
            <a:r>
              <a:rPr lang="en-US" sz="1428" dirty="0">
                <a:solidFill>
                  <a:srgbClr val="000000"/>
                </a:solidFill>
                <a:highlight>
                  <a:srgbClr val="FFFFFF"/>
                </a:highlight>
                <a:latin typeface="Consolas" panose="020B0609020204030204" pitchFamily="49" charset="0"/>
              </a:rPr>
              <a:t> </a:t>
            </a:r>
            <a:r>
              <a:rPr lang="en-US" sz="1428" dirty="0">
                <a:solidFill>
                  <a:srgbClr val="FF0000"/>
                </a:solidFill>
                <a:highlight>
                  <a:srgbClr val="FFFFFF"/>
                </a:highlight>
                <a:latin typeface="Consolas" panose="020B0609020204030204" pitchFamily="49" charset="0"/>
              </a:rPr>
              <a:t>class</a:t>
            </a:r>
            <a:r>
              <a:rPr lang="en-US" sz="1428" dirty="0">
                <a:solidFill>
                  <a:srgbClr val="0000FF"/>
                </a:solidFill>
                <a:highlight>
                  <a:srgbClr val="FFFFFF"/>
                </a:highlight>
                <a:latin typeface="Consolas" panose="020B0609020204030204" pitchFamily="49" charset="0"/>
              </a:rPr>
              <a:t>="</a:t>
            </a:r>
            <a:r>
              <a:rPr lang="en-US" sz="1428" dirty="0" err="1">
                <a:solidFill>
                  <a:srgbClr val="0000FF"/>
                </a:solidFill>
                <a:highlight>
                  <a:srgbClr val="FFFFFF"/>
                </a:highlight>
                <a:latin typeface="Consolas" panose="020B0609020204030204" pitchFamily="49" charset="0"/>
              </a:rPr>
              <a:t>ms</a:t>
            </a:r>
            <a:r>
              <a:rPr lang="en-US" sz="1428" dirty="0">
                <a:solidFill>
                  <a:srgbClr val="0000FF"/>
                </a:solidFill>
                <a:highlight>
                  <a:srgbClr val="FFFFFF"/>
                </a:highlight>
                <a:latin typeface="Consolas" panose="020B0609020204030204" pitchFamily="49" charset="0"/>
              </a:rPr>
              <a:t>-Persona-</a:t>
            </a:r>
            <a:r>
              <a:rPr lang="en-US" sz="1428" dirty="0" err="1">
                <a:solidFill>
                  <a:srgbClr val="0000FF"/>
                </a:solidFill>
                <a:highlight>
                  <a:srgbClr val="FFFFFF"/>
                </a:highlight>
                <a:latin typeface="Consolas" panose="020B0609020204030204" pitchFamily="49" charset="0"/>
              </a:rPr>
              <a:t>imageArea</a:t>
            </a:r>
            <a:r>
              <a:rPr lang="en-US" sz="1428" dirty="0">
                <a:solidFill>
                  <a:srgbClr val="0000FF"/>
                </a:solidFill>
                <a:highlight>
                  <a:srgbClr val="FFFFFF"/>
                </a:highlight>
                <a:latin typeface="Consolas" panose="020B0609020204030204" pitchFamily="49" charset="0"/>
              </a:rPr>
              <a:t>"&gt;</a:t>
            </a:r>
          </a:p>
          <a:p>
            <a:r>
              <a:rPr lang="en-US" sz="1428" dirty="0">
                <a:solidFill>
                  <a:srgbClr val="0000FF"/>
                </a:solidFill>
                <a:highlight>
                  <a:srgbClr val="FFFFFF"/>
                </a:highlight>
                <a:latin typeface="Consolas" panose="020B0609020204030204" pitchFamily="49" charset="0"/>
              </a:rPr>
              <a:t>               &lt;</a:t>
            </a:r>
            <a:r>
              <a:rPr lang="en-US" sz="1428" dirty="0" err="1">
                <a:solidFill>
                  <a:srgbClr val="800000"/>
                </a:solidFill>
                <a:highlight>
                  <a:srgbClr val="FFFFFF"/>
                </a:highlight>
                <a:latin typeface="Consolas" panose="020B0609020204030204" pitchFamily="49" charset="0"/>
              </a:rPr>
              <a:t>img</a:t>
            </a:r>
            <a:r>
              <a:rPr lang="en-US" sz="1428" dirty="0">
                <a:solidFill>
                  <a:srgbClr val="000000"/>
                </a:solidFill>
                <a:highlight>
                  <a:srgbClr val="FFFFFF"/>
                </a:highlight>
                <a:latin typeface="Consolas" panose="020B0609020204030204" pitchFamily="49" charset="0"/>
              </a:rPr>
              <a:t> </a:t>
            </a:r>
            <a:r>
              <a:rPr lang="en-US" sz="1428" dirty="0">
                <a:solidFill>
                  <a:srgbClr val="FF0000"/>
                </a:solidFill>
                <a:highlight>
                  <a:srgbClr val="FFFFFF"/>
                </a:highlight>
                <a:latin typeface="Consolas" panose="020B0609020204030204" pitchFamily="49" charset="0"/>
              </a:rPr>
              <a:t>class</a:t>
            </a:r>
            <a:r>
              <a:rPr lang="en-US" sz="1428" dirty="0">
                <a:solidFill>
                  <a:srgbClr val="0000FF"/>
                </a:solidFill>
                <a:highlight>
                  <a:srgbClr val="FFFFFF"/>
                </a:highlight>
                <a:latin typeface="Consolas" panose="020B0609020204030204" pitchFamily="49" charset="0"/>
              </a:rPr>
              <a:t>="</a:t>
            </a:r>
            <a:r>
              <a:rPr lang="en-US" sz="1428" dirty="0" err="1">
                <a:solidFill>
                  <a:srgbClr val="0000FF"/>
                </a:solidFill>
                <a:highlight>
                  <a:srgbClr val="FFFFFF"/>
                </a:highlight>
                <a:latin typeface="Consolas" panose="020B0609020204030204" pitchFamily="49" charset="0"/>
              </a:rPr>
              <a:t>ms</a:t>
            </a:r>
            <a:r>
              <a:rPr lang="en-US" sz="1428" dirty="0">
                <a:solidFill>
                  <a:srgbClr val="0000FF"/>
                </a:solidFill>
                <a:highlight>
                  <a:srgbClr val="FFFFFF"/>
                </a:highlight>
                <a:latin typeface="Consolas" panose="020B0609020204030204" pitchFamily="49" charset="0"/>
              </a:rPr>
              <a:t>-Persona-image"</a:t>
            </a:r>
            <a:r>
              <a:rPr lang="en-US" sz="1428" dirty="0">
                <a:solidFill>
                  <a:srgbClr val="000000"/>
                </a:solidFill>
                <a:highlight>
                  <a:srgbClr val="FFFFFF"/>
                </a:highlight>
                <a:latin typeface="Consolas" panose="020B0609020204030204" pitchFamily="49" charset="0"/>
              </a:rPr>
              <a:t> </a:t>
            </a:r>
            <a:r>
              <a:rPr lang="en-US" sz="1428" dirty="0" err="1">
                <a:solidFill>
                  <a:srgbClr val="FF0000"/>
                </a:solidFill>
                <a:highlight>
                  <a:srgbClr val="FFFFFF"/>
                </a:highlight>
                <a:latin typeface="Consolas" panose="020B0609020204030204" pitchFamily="49" charset="0"/>
              </a:rPr>
              <a:t>src</a:t>
            </a:r>
            <a:r>
              <a:rPr lang="en-US" sz="1428" dirty="0">
                <a:solidFill>
                  <a:srgbClr val="0000FF"/>
                </a:solidFill>
                <a:highlight>
                  <a:srgbClr val="FFFFFF"/>
                </a:highlight>
                <a:latin typeface="Consolas" panose="020B0609020204030204" pitchFamily="49" charset="0"/>
              </a:rPr>
              <a:t>="</a:t>
            </a:r>
            <a:r>
              <a:rPr lang="en-US" sz="1428" dirty="0">
                <a:solidFill>
                  <a:srgbClr val="000000"/>
                </a:solidFill>
                <a:highlight>
                  <a:srgbClr val="FFFF00"/>
                </a:highlight>
                <a:latin typeface="Consolas" panose="020B0609020204030204" pitchFamily="49" charset="0"/>
              </a:rPr>
              <a:t>@</a:t>
            </a:r>
            <a:r>
              <a:rPr lang="en-US" sz="1428" dirty="0" err="1">
                <a:solidFill>
                  <a:srgbClr val="000000"/>
                </a:solidFill>
                <a:highlight>
                  <a:srgbClr val="FFFFFF"/>
                </a:highlight>
                <a:latin typeface="Consolas" panose="020B0609020204030204" pitchFamily="49" charset="0"/>
              </a:rPr>
              <a:t>Url.Action</a:t>
            </a:r>
            <a:r>
              <a:rPr lang="en-US" sz="1428" dirty="0">
                <a:solidFill>
                  <a:srgbClr val="000000"/>
                </a:solidFill>
                <a:highlight>
                  <a:srgbClr val="FFFFFF"/>
                </a:highlight>
                <a:latin typeface="Consolas" panose="020B0609020204030204" pitchFamily="49" charset="0"/>
              </a:rPr>
              <a:t>(</a:t>
            </a:r>
            <a:r>
              <a:rPr lang="en-US" sz="1428" dirty="0">
                <a:solidFill>
                  <a:srgbClr val="A31515"/>
                </a:solidFill>
                <a:highlight>
                  <a:srgbClr val="FFFFFF"/>
                </a:highlight>
                <a:latin typeface="Consolas" panose="020B0609020204030204" pitchFamily="49" charset="0"/>
              </a:rPr>
              <a:t>"</a:t>
            </a:r>
            <a:r>
              <a:rPr lang="en-US" sz="1428" dirty="0" err="1">
                <a:solidFill>
                  <a:srgbClr val="A31515"/>
                </a:solidFill>
                <a:highlight>
                  <a:srgbClr val="FFFFFF"/>
                </a:highlight>
                <a:latin typeface="Consolas" panose="020B0609020204030204" pitchFamily="49" charset="0"/>
              </a:rPr>
              <a:t>UserPhoto</a:t>
            </a:r>
            <a:r>
              <a:rPr lang="en-US" sz="1428" dirty="0">
                <a:solidFill>
                  <a:srgbClr val="A31515"/>
                </a:solidFill>
                <a:highlight>
                  <a:srgbClr val="FFFFFF"/>
                </a:highlight>
                <a:latin typeface="Consolas" panose="020B0609020204030204" pitchFamily="49" charset="0"/>
              </a:rPr>
              <a:t>"</a:t>
            </a:r>
            <a:r>
              <a:rPr lang="en-US" sz="1428" dirty="0">
                <a:solidFill>
                  <a:srgbClr val="000000"/>
                </a:solidFill>
                <a:highlight>
                  <a:srgbClr val="FFFFFF"/>
                </a:highlight>
                <a:latin typeface="Consolas" panose="020B0609020204030204" pitchFamily="49" charset="0"/>
              </a:rPr>
              <a:t>, </a:t>
            </a:r>
            <a:r>
              <a:rPr lang="en-US" sz="1428" dirty="0">
                <a:solidFill>
                  <a:srgbClr val="A31515"/>
                </a:solidFill>
                <a:highlight>
                  <a:srgbClr val="FFFFFF"/>
                </a:highlight>
                <a:latin typeface="Consolas" panose="020B0609020204030204" pitchFamily="49" charset="0"/>
              </a:rPr>
              <a:t>"Photo"</a:t>
            </a:r>
            <a:r>
              <a:rPr lang="en-US" sz="1428" dirty="0">
                <a:solidFill>
                  <a:srgbClr val="000000"/>
                </a:solidFill>
                <a:highlight>
                  <a:srgbClr val="FFFFFF"/>
                </a:highlight>
                <a:latin typeface="Consolas" panose="020B0609020204030204" pitchFamily="49" charset="0"/>
              </a:rPr>
              <a:t>, </a:t>
            </a:r>
            <a:r>
              <a:rPr lang="en-US" sz="1428" dirty="0">
                <a:solidFill>
                  <a:srgbClr val="0000FF"/>
                </a:solidFill>
                <a:highlight>
                  <a:srgbClr val="FFFFFF"/>
                </a:highlight>
                <a:latin typeface="Consolas" panose="020B0609020204030204" pitchFamily="49" charset="0"/>
              </a:rPr>
              <a:t>new</a:t>
            </a:r>
            <a:r>
              <a:rPr lang="en-US" sz="1428" dirty="0">
                <a:solidFill>
                  <a:srgbClr val="000000"/>
                </a:solidFill>
                <a:highlight>
                  <a:srgbClr val="FFFFFF"/>
                </a:highlight>
                <a:latin typeface="Consolas" panose="020B0609020204030204" pitchFamily="49" charset="0"/>
              </a:rPr>
              <a:t> { </a:t>
            </a:r>
            <a:r>
              <a:rPr lang="en-US" sz="1428" dirty="0" err="1">
                <a:solidFill>
                  <a:srgbClr val="000000"/>
                </a:solidFill>
                <a:highlight>
                  <a:srgbClr val="FFFFFF"/>
                </a:highlight>
                <a:latin typeface="Consolas" panose="020B0609020204030204" pitchFamily="49" charset="0"/>
              </a:rPr>
              <a:t>userId</a:t>
            </a:r>
            <a:r>
              <a:rPr lang="en-US" sz="1428" dirty="0">
                <a:solidFill>
                  <a:srgbClr val="000000"/>
                </a:solidFill>
                <a:highlight>
                  <a:srgbClr val="FFFFFF"/>
                </a:highlight>
                <a:latin typeface="Consolas" panose="020B0609020204030204" pitchFamily="49" charset="0"/>
              </a:rPr>
              <a:t> = item.id })</a:t>
            </a:r>
            <a:r>
              <a:rPr lang="en-US" sz="1428" dirty="0">
                <a:solidFill>
                  <a:srgbClr val="0000FF"/>
                </a:solidFill>
                <a:highlight>
                  <a:srgbClr val="FFFFFF"/>
                </a:highlight>
                <a:latin typeface="Consolas" panose="020B0609020204030204" pitchFamily="49" charset="0"/>
              </a:rPr>
              <a:t>"&gt;</a:t>
            </a:r>
            <a:endParaRPr lang="en-US" sz="1428" dirty="0">
              <a:solidFill>
                <a:srgbClr val="000000"/>
              </a:solidFill>
              <a:highlight>
                <a:srgbClr val="FFFFFF"/>
              </a:highlight>
              <a:latin typeface="Consolas" panose="020B0609020204030204" pitchFamily="49" charset="0"/>
            </a:endParaRPr>
          </a:p>
          <a:p>
            <a:r>
              <a:rPr lang="en-US" sz="1428" dirty="0">
                <a:solidFill>
                  <a:srgbClr val="000000"/>
                </a:solidFill>
                <a:highlight>
                  <a:srgbClr val="FFFFFF"/>
                </a:highlight>
                <a:latin typeface="Consolas" panose="020B0609020204030204" pitchFamily="49" charset="0"/>
              </a:rPr>
              <a:t>            </a:t>
            </a:r>
            <a:r>
              <a:rPr lang="en-US" sz="1428" dirty="0">
                <a:solidFill>
                  <a:srgbClr val="0000FF"/>
                </a:solidFill>
                <a:highlight>
                  <a:srgbClr val="FFFFFF"/>
                </a:highlight>
                <a:latin typeface="Consolas" panose="020B0609020204030204" pitchFamily="49" charset="0"/>
              </a:rPr>
              <a:t>&lt;/</a:t>
            </a:r>
            <a:r>
              <a:rPr lang="en-US" sz="1428" dirty="0">
                <a:solidFill>
                  <a:srgbClr val="800000"/>
                </a:solidFill>
                <a:highlight>
                  <a:srgbClr val="FFFFFF"/>
                </a:highlight>
                <a:latin typeface="Consolas" panose="020B0609020204030204" pitchFamily="49" charset="0"/>
              </a:rPr>
              <a:t>div</a:t>
            </a:r>
            <a:r>
              <a:rPr lang="en-US" sz="1428" dirty="0">
                <a:solidFill>
                  <a:srgbClr val="0000FF"/>
                </a:solidFill>
                <a:highlight>
                  <a:srgbClr val="FFFFFF"/>
                </a:highlight>
                <a:latin typeface="Consolas" panose="020B0609020204030204" pitchFamily="49" charset="0"/>
              </a:rPr>
              <a:t>&gt;</a:t>
            </a:r>
            <a:endParaRPr lang="en-US" sz="1428" dirty="0">
              <a:solidFill>
                <a:srgbClr val="000000"/>
              </a:solidFill>
              <a:highlight>
                <a:srgbClr val="FFFFFF"/>
              </a:highlight>
              <a:latin typeface="Consolas" panose="020B0609020204030204" pitchFamily="49" charset="0"/>
            </a:endParaRPr>
          </a:p>
          <a:p>
            <a:r>
              <a:rPr lang="en-US" sz="1428" dirty="0">
                <a:solidFill>
                  <a:srgbClr val="0000FF"/>
                </a:solidFill>
                <a:highlight>
                  <a:srgbClr val="FFFFFF"/>
                </a:highlight>
                <a:latin typeface="Consolas" panose="020B0609020204030204" pitchFamily="49" charset="0"/>
              </a:rPr>
              <a:t>         &lt;</a:t>
            </a:r>
            <a:r>
              <a:rPr lang="en-US" sz="1428" dirty="0">
                <a:solidFill>
                  <a:srgbClr val="800000"/>
                </a:solidFill>
                <a:highlight>
                  <a:srgbClr val="FFFFFF"/>
                </a:highlight>
                <a:latin typeface="Consolas" panose="020B0609020204030204" pitchFamily="49" charset="0"/>
              </a:rPr>
              <a:t>div</a:t>
            </a:r>
            <a:r>
              <a:rPr lang="en-US" sz="1428" dirty="0">
                <a:solidFill>
                  <a:srgbClr val="000000"/>
                </a:solidFill>
                <a:highlight>
                  <a:srgbClr val="FFFFFF"/>
                </a:highlight>
                <a:latin typeface="Consolas" panose="020B0609020204030204" pitchFamily="49" charset="0"/>
              </a:rPr>
              <a:t> </a:t>
            </a:r>
            <a:r>
              <a:rPr lang="en-US" sz="1428" dirty="0">
                <a:solidFill>
                  <a:srgbClr val="FF0000"/>
                </a:solidFill>
                <a:highlight>
                  <a:srgbClr val="FFFFFF"/>
                </a:highlight>
                <a:latin typeface="Consolas" panose="020B0609020204030204" pitchFamily="49" charset="0"/>
              </a:rPr>
              <a:t>class</a:t>
            </a:r>
            <a:r>
              <a:rPr lang="en-US" sz="1428" dirty="0">
                <a:solidFill>
                  <a:srgbClr val="0000FF"/>
                </a:solidFill>
                <a:highlight>
                  <a:srgbClr val="FFFFFF"/>
                </a:highlight>
                <a:latin typeface="Consolas" panose="020B0609020204030204" pitchFamily="49" charset="0"/>
              </a:rPr>
              <a:t>="</a:t>
            </a:r>
            <a:r>
              <a:rPr lang="en-US" sz="1428" dirty="0" err="1">
                <a:solidFill>
                  <a:srgbClr val="0000FF"/>
                </a:solidFill>
                <a:highlight>
                  <a:srgbClr val="FFFFFF"/>
                </a:highlight>
                <a:latin typeface="Consolas" panose="020B0609020204030204" pitchFamily="49" charset="0"/>
              </a:rPr>
              <a:t>ms</a:t>
            </a:r>
            <a:r>
              <a:rPr lang="en-US" sz="1428" dirty="0">
                <a:solidFill>
                  <a:srgbClr val="0000FF"/>
                </a:solidFill>
                <a:highlight>
                  <a:srgbClr val="FFFFFF"/>
                </a:highlight>
                <a:latin typeface="Consolas" panose="020B0609020204030204" pitchFamily="49" charset="0"/>
              </a:rPr>
              <a:t>-Persona-details"&gt;</a:t>
            </a:r>
            <a:endParaRPr lang="en-US" sz="1428" dirty="0">
              <a:solidFill>
                <a:srgbClr val="000000"/>
              </a:solidFill>
              <a:highlight>
                <a:srgbClr val="FFFFFF"/>
              </a:highlight>
              <a:latin typeface="Consolas" panose="020B0609020204030204" pitchFamily="49" charset="0"/>
            </a:endParaRPr>
          </a:p>
          <a:p>
            <a:r>
              <a:rPr lang="en-US" sz="1428" dirty="0">
                <a:solidFill>
                  <a:srgbClr val="0000FF"/>
                </a:solidFill>
                <a:highlight>
                  <a:srgbClr val="FFFFFF"/>
                </a:highlight>
                <a:latin typeface="Consolas" panose="020B0609020204030204" pitchFamily="49" charset="0"/>
              </a:rPr>
              <a:t>         &lt;</a:t>
            </a:r>
            <a:r>
              <a:rPr lang="en-US" sz="1428" dirty="0">
                <a:solidFill>
                  <a:srgbClr val="800000"/>
                </a:solidFill>
                <a:highlight>
                  <a:srgbClr val="FFFFFF"/>
                </a:highlight>
                <a:latin typeface="Consolas" panose="020B0609020204030204" pitchFamily="49" charset="0"/>
              </a:rPr>
              <a:t>div</a:t>
            </a:r>
            <a:r>
              <a:rPr lang="en-US" sz="1428" dirty="0">
                <a:solidFill>
                  <a:srgbClr val="000000"/>
                </a:solidFill>
                <a:highlight>
                  <a:srgbClr val="FFFFFF"/>
                </a:highlight>
                <a:latin typeface="Consolas" panose="020B0609020204030204" pitchFamily="49" charset="0"/>
              </a:rPr>
              <a:t> </a:t>
            </a:r>
            <a:r>
              <a:rPr lang="en-US" sz="1428" dirty="0">
                <a:solidFill>
                  <a:srgbClr val="FF0000"/>
                </a:solidFill>
                <a:highlight>
                  <a:srgbClr val="FFFFFF"/>
                </a:highlight>
                <a:latin typeface="Consolas" panose="020B0609020204030204" pitchFamily="49" charset="0"/>
              </a:rPr>
              <a:t>class</a:t>
            </a:r>
            <a:r>
              <a:rPr lang="en-US" sz="1428" dirty="0">
                <a:solidFill>
                  <a:srgbClr val="0000FF"/>
                </a:solidFill>
                <a:highlight>
                  <a:srgbClr val="FFFFFF"/>
                </a:highlight>
                <a:latin typeface="Consolas" panose="020B0609020204030204" pitchFamily="49" charset="0"/>
              </a:rPr>
              <a:t>="</a:t>
            </a:r>
            <a:r>
              <a:rPr lang="en-US" sz="1428" dirty="0" err="1">
                <a:solidFill>
                  <a:srgbClr val="0000FF"/>
                </a:solidFill>
                <a:highlight>
                  <a:srgbClr val="FFFFFF"/>
                </a:highlight>
                <a:latin typeface="Consolas" panose="020B0609020204030204" pitchFamily="49" charset="0"/>
              </a:rPr>
              <a:t>ms</a:t>
            </a:r>
            <a:r>
              <a:rPr lang="en-US" sz="1428" dirty="0">
                <a:solidFill>
                  <a:srgbClr val="0000FF"/>
                </a:solidFill>
                <a:highlight>
                  <a:srgbClr val="FFFFFF"/>
                </a:highlight>
                <a:latin typeface="Consolas" panose="020B0609020204030204" pitchFamily="49" charset="0"/>
              </a:rPr>
              <a:t>-Persona-</a:t>
            </a:r>
            <a:r>
              <a:rPr lang="en-US" sz="1428" dirty="0" err="1">
                <a:solidFill>
                  <a:srgbClr val="0000FF"/>
                </a:solidFill>
                <a:highlight>
                  <a:srgbClr val="FFFFFF"/>
                </a:highlight>
                <a:latin typeface="Consolas" panose="020B0609020204030204" pitchFamily="49" charset="0"/>
              </a:rPr>
              <a:t>primaryText</a:t>
            </a:r>
            <a:r>
              <a:rPr lang="en-US" sz="1428" dirty="0">
                <a:solidFill>
                  <a:srgbClr val="0000FF"/>
                </a:solidFill>
                <a:highlight>
                  <a:srgbClr val="FFFFFF"/>
                </a:highlight>
                <a:latin typeface="Consolas" panose="020B0609020204030204" pitchFamily="49" charset="0"/>
              </a:rPr>
              <a:t>"&gt;</a:t>
            </a:r>
          </a:p>
          <a:p>
            <a:r>
              <a:rPr lang="en-US" sz="1428" dirty="0">
                <a:solidFill>
                  <a:srgbClr val="0000FF"/>
                </a:solidFill>
                <a:highlight>
                  <a:srgbClr val="FFFFFF"/>
                </a:highlight>
                <a:latin typeface="Consolas" panose="020B0609020204030204" pitchFamily="49" charset="0"/>
              </a:rPr>
              <a:t>            </a:t>
            </a:r>
            <a:r>
              <a:rPr lang="en-US" sz="1428" dirty="0">
                <a:solidFill>
                  <a:srgbClr val="000000"/>
                </a:solidFill>
                <a:highlight>
                  <a:srgbClr val="FFFF00"/>
                </a:highlight>
                <a:latin typeface="Consolas" panose="020B0609020204030204" pitchFamily="49" charset="0"/>
              </a:rPr>
              <a:t>@</a:t>
            </a:r>
            <a:r>
              <a:rPr lang="en-US" sz="1428" dirty="0" err="1">
                <a:solidFill>
                  <a:srgbClr val="000000"/>
                </a:solidFill>
                <a:highlight>
                  <a:srgbClr val="FFFFFF"/>
                </a:highlight>
                <a:latin typeface="Consolas" panose="020B0609020204030204" pitchFamily="49" charset="0"/>
              </a:rPr>
              <a:t>item.displayName</a:t>
            </a:r>
            <a:endParaRPr lang="en-US" sz="1428" dirty="0">
              <a:solidFill>
                <a:srgbClr val="000000"/>
              </a:solidFill>
              <a:highlight>
                <a:srgbClr val="FFFFFF"/>
              </a:highlight>
              <a:latin typeface="Consolas" panose="020B0609020204030204" pitchFamily="49" charset="0"/>
            </a:endParaRPr>
          </a:p>
          <a:p>
            <a:r>
              <a:rPr lang="en-US" sz="1428" dirty="0">
                <a:solidFill>
                  <a:srgbClr val="000000"/>
                </a:solidFill>
                <a:highlight>
                  <a:srgbClr val="FFFFFF"/>
                </a:highlight>
                <a:latin typeface="Consolas" panose="020B0609020204030204" pitchFamily="49" charset="0"/>
              </a:rPr>
              <a:t>         </a:t>
            </a:r>
            <a:r>
              <a:rPr lang="en-US" sz="1428" dirty="0">
                <a:solidFill>
                  <a:srgbClr val="0000FF"/>
                </a:solidFill>
                <a:highlight>
                  <a:srgbClr val="FFFFFF"/>
                </a:highlight>
                <a:latin typeface="Consolas" panose="020B0609020204030204" pitchFamily="49" charset="0"/>
              </a:rPr>
              <a:t>&lt;/</a:t>
            </a:r>
            <a:r>
              <a:rPr lang="en-US" sz="1428" dirty="0">
                <a:solidFill>
                  <a:srgbClr val="800000"/>
                </a:solidFill>
                <a:highlight>
                  <a:srgbClr val="FFFFFF"/>
                </a:highlight>
                <a:latin typeface="Consolas" panose="020B0609020204030204" pitchFamily="49" charset="0"/>
              </a:rPr>
              <a:t>div</a:t>
            </a:r>
            <a:r>
              <a:rPr lang="en-US" sz="1428" dirty="0">
                <a:solidFill>
                  <a:srgbClr val="0000FF"/>
                </a:solidFill>
                <a:highlight>
                  <a:srgbClr val="FFFFFF"/>
                </a:highlight>
                <a:latin typeface="Consolas" panose="020B0609020204030204" pitchFamily="49" charset="0"/>
              </a:rPr>
              <a:t>&gt;</a:t>
            </a:r>
            <a:endParaRPr lang="en-US" sz="1428" dirty="0"/>
          </a:p>
        </p:txBody>
      </p:sp>
      <p:cxnSp>
        <p:nvCxnSpPr>
          <p:cNvPr id="14" name="Straight Arrow Connector 13"/>
          <p:cNvCxnSpPr/>
          <p:nvPr/>
        </p:nvCxnSpPr>
        <p:spPr>
          <a:xfrm flipH="1" flipV="1">
            <a:off x="922384" y="1887411"/>
            <a:ext cx="1119389" cy="3338043"/>
          </a:xfrm>
          <a:prstGeom prst="straightConnector1">
            <a:avLst/>
          </a:prstGeom>
          <a:ln w="41275">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1688451" y="1640108"/>
            <a:ext cx="1525075" cy="4233418"/>
          </a:xfrm>
          <a:prstGeom prst="straightConnector1">
            <a:avLst/>
          </a:prstGeom>
          <a:ln w="41275">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811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Office UI Fabric Core – what is it and how to use it?</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What is the Office UI Fabric?</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use Office UI Fabric</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Examples of Office UI Fabric Styles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0378244"/>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What is the Office UI Fabric?</a:t>
            </a:r>
          </a:p>
        </p:txBody>
      </p:sp>
      <p:sp>
        <p:nvSpPr>
          <p:cNvPr id="4" name="Text Placeholder 3"/>
          <p:cNvSpPr>
            <a:spLocks noGrp="1"/>
          </p:cNvSpPr>
          <p:nvPr>
            <p:ph type="body" sz="quarter" idx="10"/>
          </p:nvPr>
        </p:nvSpPr>
        <p:spPr>
          <a:xfrm>
            <a:off x="233363" y="975249"/>
            <a:ext cx="11813325" cy="1513876"/>
          </a:xfrm>
        </p:spPr>
        <p:txBody>
          <a:bodyPr/>
          <a:lstStyle/>
          <a:p>
            <a:r>
              <a:rPr lang="en-US" dirty="0"/>
              <a:t>Office UI Fabric is a responsive, mobile-first, front-end framework that you can use to apply the Office Design Language to your web experiences. </a:t>
            </a:r>
          </a:p>
        </p:txBody>
      </p:sp>
      <p:sp>
        <p:nvSpPr>
          <p:cNvPr id="5" name="Text Placeholder 1"/>
          <p:cNvSpPr txBox="1">
            <a:spLocks/>
          </p:cNvSpPr>
          <p:nvPr/>
        </p:nvSpPr>
        <p:spPr>
          <a:xfrm>
            <a:off x="274638" y="2481448"/>
            <a:ext cx="11887200" cy="2252411"/>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199" kern="1200" spc="0" baseline="0">
                <a:gradFill>
                  <a:gsLst>
                    <a:gs pos="1250">
                      <a:schemeClr val="tx1"/>
                    </a:gs>
                    <a:gs pos="100000">
                      <a:schemeClr val="tx1"/>
                    </a:gs>
                  </a:gsLst>
                  <a:lin ang="5400000" scaled="0"/>
                </a:gradFill>
                <a:latin typeface="+mj-lt"/>
                <a:ea typeface="+mn-ea"/>
                <a:cs typeface="+mn-cs"/>
              </a:defRPr>
            </a:lvl1pPr>
            <a:lvl2pPr marL="34277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2pPr>
            <a:lvl3pPr marL="57128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3pPr>
            <a:lvl4pPr marL="799796"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600" kern="1200" spc="0" baseline="0">
                <a:gradFill>
                  <a:gsLst>
                    <a:gs pos="1250">
                      <a:schemeClr val="tx1"/>
                    </a:gs>
                    <a:gs pos="100000">
                      <a:schemeClr val="tx1"/>
                    </a:gs>
                  </a:gsLst>
                  <a:lin ang="5400000" scaled="0"/>
                </a:gradFill>
                <a:latin typeface="+mn-lt"/>
                <a:ea typeface="+mn-ea"/>
                <a:cs typeface="+mn-cs"/>
              </a:defRPr>
            </a:lvl4pPr>
            <a:lvl5pPr marL="1028308"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Arial" panose="020B0604020202020204" pitchFamily="34" charset="0"/>
              <a:buChar char="•"/>
            </a:pPr>
            <a:r>
              <a:rPr lang="en-US" dirty="0"/>
              <a:t>Built by Microsoft</a:t>
            </a:r>
          </a:p>
          <a:p>
            <a:pPr marL="457200" indent="-457200">
              <a:buFont typeface="Arial" panose="020B0604020202020204" pitchFamily="34" charset="0"/>
              <a:buChar char="•"/>
            </a:pPr>
            <a:r>
              <a:rPr lang="en-US" dirty="0"/>
              <a:t>All about styling instead of JavaScript</a:t>
            </a:r>
          </a:p>
          <a:p>
            <a:pPr marL="457200" indent="-457200">
              <a:buFont typeface="Arial" panose="020B0604020202020204" pitchFamily="34" charset="0"/>
              <a:buChar char="•"/>
            </a:pPr>
            <a:r>
              <a:rPr lang="en-US" dirty="0"/>
              <a:t>Integrates with other frameworks</a:t>
            </a:r>
          </a:p>
          <a:p>
            <a:pPr marL="457200" indent="-457200">
              <a:buFont typeface="Arial" panose="020B0604020202020204" pitchFamily="34" charset="0"/>
              <a:buChar char="•"/>
            </a:pPr>
            <a:r>
              <a:rPr lang="en-US" dirty="0"/>
              <a:t>Language support</a:t>
            </a:r>
          </a:p>
        </p:txBody>
      </p:sp>
    </p:spTree>
    <p:extLst>
      <p:ext uri="{BB962C8B-B14F-4D97-AF65-F5344CB8AC3E}">
        <p14:creationId xmlns:p14="http://schemas.microsoft.com/office/powerpoint/2010/main" val="169945937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Open Source</a:t>
            </a:r>
          </a:p>
        </p:txBody>
      </p:sp>
      <p:sp>
        <p:nvSpPr>
          <p:cNvPr id="4" name="Text Placeholder 3"/>
          <p:cNvSpPr>
            <a:spLocks noGrp="1"/>
          </p:cNvSpPr>
          <p:nvPr>
            <p:ph type="body" sz="quarter" idx="10"/>
          </p:nvPr>
        </p:nvSpPr>
        <p:spPr>
          <a:xfrm>
            <a:off x="233363" y="975249"/>
            <a:ext cx="11813325" cy="1071062"/>
          </a:xfrm>
        </p:spPr>
        <p:txBody>
          <a:bodyPr/>
          <a:lstStyle/>
          <a:p>
            <a:r>
              <a:rPr lang="en-US" sz="3200" dirty="0"/>
              <a:t>The Office UI Fabric project is developed and maintained by the OneDrive and SharePoint Design Studio in order to...</a:t>
            </a:r>
          </a:p>
        </p:txBody>
      </p:sp>
      <p:sp>
        <p:nvSpPr>
          <p:cNvPr id="5" name="Text Placeholder 1"/>
          <p:cNvSpPr txBox="1">
            <a:spLocks/>
          </p:cNvSpPr>
          <p:nvPr/>
        </p:nvSpPr>
        <p:spPr>
          <a:xfrm>
            <a:off x="274638" y="2481448"/>
            <a:ext cx="11887200" cy="304083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199" kern="1200" spc="0" baseline="0">
                <a:gradFill>
                  <a:gsLst>
                    <a:gs pos="1250">
                      <a:schemeClr val="tx1"/>
                    </a:gs>
                    <a:gs pos="100000">
                      <a:schemeClr val="tx1"/>
                    </a:gs>
                  </a:gsLst>
                  <a:lin ang="5400000" scaled="0"/>
                </a:gradFill>
                <a:latin typeface="+mj-lt"/>
                <a:ea typeface="+mn-ea"/>
                <a:cs typeface="+mn-cs"/>
              </a:defRPr>
            </a:lvl1pPr>
            <a:lvl2pPr marL="34277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2pPr>
            <a:lvl3pPr marL="57128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3pPr>
            <a:lvl4pPr marL="799796"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600" kern="1200" spc="0" baseline="0">
                <a:gradFill>
                  <a:gsLst>
                    <a:gs pos="1250">
                      <a:schemeClr val="tx1"/>
                    </a:gs>
                    <a:gs pos="100000">
                      <a:schemeClr val="tx1"/>
                    </a:gs>
                  </a:gsLst>
                  <a:lin ang="5400000" scaled="0"/>
                </a:gradFill>
                <a:latin typeface="+mn-lt"/>
                <a:ea typeface="+mn-ea"/>
                <a:cs typeface="+mn-cs"/>
              </a:defRPr>
            </a:lvl4pPr>
            <a:lvl5pPr marL="1028308"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0" indent="-571500">
              <a:buFont typeface="Arial" panose="020B0604020202020204" pitchFamily="34" charset="0"/>
              <a:buChar char="•"/>
            </a:pPr>
            <a:r>
              <a:rPr lang="en-US" sz="3200" dirty="0">
                <a:gradFill>
                  <a:gsLst>
                    <a:gs pos="1250">
                      <a:schemeClr val="tx1"/>
                    </a:gs>
                    <a:gs pos="99000">
                      <a:schemeClr val="tx1"/>
                    </a:gs>
                  </a:gsLst>
                  <a:lin ang="5400000" scaled="0"/>
                </a:gradFill>
              </a:rPr>
              <a:t>Help the development community build Office Add-ins and Office 365 web apps that integrate seamlessly with Office</a:t>
            </a:r>
          </a:p>
          <a:p>
            <a:pPr marL="571500" indent="-571500">
              <a:buFont typeface="Arial" panose="020B0604020202020204" pitchFamily="34" charset="0"/>
              <a:buChar char="•"/>
            </a:pPr>
            <a:r>
              <a:rPr lang="en-US" sz="3200" dirty="0">
                <a:gradFill>
                  <a:gsLst>
                    <a:gs pos="1250">
                      <a:schemeClr val="tx1"/>
                    </a:gs>
                    <a:gs pos="99000">
                      <a:schemeClr val="tx1"/>
                    </a:gs>
                  </a:gsLst>
                  <a:lin ang="5400000" scaled="0"/>
                </a:gradFill>
              </a:rPr>
              <a:t>Provide a point of reference for the evolving Office 365 design language that anyone can reference</a:t>
            </a:r>
          </a:p>
          <a:p>
            <a:pPr marL="571500" indent="-571500">
              <a:buFont typeface="Arial" panose="020B0604020202020204" pitchFamily="34" charset="0"/>
              <a:buChar char="•"/>
            </a:pPr>
            <a:r>
              <a:rPr lang="en-US" sz="3200" dirty="0">
                <a:gradFill>
                  <a:gsLst>
                    <a:gs pos="1250">
                      <a:schemeClr val="tx1"/>
                    </a:gs>
                    <a:gs pos="99000">
                      <a:schemeClr val="tx1"/>
                    </a:gs>
                  </a:gsLst>
                  <a:lin ang="5400000" scaled="0"/>
                </a:gradFill>
              </a:rPr>
              <a:t>Enable the community to contribute to better experiences for everyone who builds for Office</a:t>
            </a:r>
          </a:p>
        </p:txBody>
      </p:sp>
    </p:spTree>
    <p:extLst>
      <p:ext uri="{BB962C8B-B14F-4D97-AF65-F5344CB8AC3E}">
        <p14:creationId xmlns:p14="http://schemas.microsoft.com/office/powerpoint/2010/main" val="184275059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Monitor Releases and Contribute</a:t>
            </a:r>
          </a:p>
        </p:txBody>
      </p:sp>
      <p:sp>
        <p:nvSpPr>
          <p:cNvPr id="4" name="Text Placeholder 3"/>
          <p:cNvSpPr>
            <a:spLocks noGrp="1"/>
          </p:cNvSpPr>
          <p:nvPr>
            <p:ph type="body" sz="quarter" idx="10"/>
          </p:nvPr>
        </p:nvSpPr>
        <p:spPr>
          <a:xfrm>
            <a:off x="233363" y="975249"/>
            <a:ext cx="11813325" cy="5207323"/>
          </a:xfrm>
        </p:spPr>
        <p:txBody>
          <a:bodyPr/>
          <a:lstStyle/>
          <a:p>
            <a:pPr marL="457200" indent="-457200">
              <a:buFont typeface="Arial" panose="020B0604020202020204" pitchFamily="34" charset="0"/>
              <a:buChar char="•"/>
            </a:pPr>
            <a:r>
              <a:rPr lang="en-US" sz="3200" dirty="0"/>
              <a:t>Microsoft releases changes to the design language, components, and other assets frequently, and will make these updates available to the community.</a:t>
            </a:r>
          </a:p>
          <a:p>
            <a:pPr marL="457200" indent="-457200">
              <a:buFont typeface="Arial" panose="020B0604020202020204" pitchFamily="34" charset="0"/>
              <a:buChar char="•"/>
            </a:pPr>
            <a:r>
              <a:rPr lang="en-US" sz="3200" dirty="0"/>
              <a:t>If features are deprecated MS notes that in the change log, and the feature will be removed from the next major release.</a:t>
            </a:r>
          </a:p>
          <a:p>
            <a:pPr marL="457200" indent="-457200">
              <a:buFont typeface="Arial" panose="020B0604020202020204" pitchFamily="34" charset="0"/>
              <a:buChar char="•"/>
            </a:pPr>
            <a:endParaRPr lang="en-US" sz="3200" dirty="0"/>
          </a:p>
          <a:p>
            <a:r>
              <a:rPr lang="en-US" dirty="0">
                <a:gradFill>
                  <a:gsLst>
                    <a:gs pos="1250">
                      <a:schemeClr val="tx2"/>
                    </a:gs>
                    <a:gs pos="99000">
                      <a:schemeClr val="tx2"/>
                    </a:gs>
                  </a:gsLst>
                  <a:lin ang="5400000" scaled="0"/>
                </a:gradFill>
              </a:rPr>
              <a:t>Change Log</a:t>
            </a:r>
          </a:p>
          <a:p>
            <a:r>
              <a:rPr lang="en-US" sz="3200" dirty="0"/>
              <a:t>https://github.com/OfficeDev/Office-UI-Fabric/releases</a:t>
            </a:r>
          </a:p>
          <a:p>
            <a:r>
              <a:rPr lang="en-US" dirty="0">
                <a:gradFill>
                  <a:gsLst>
                    <a:gs pos="1250">
                      <a:schemeClr val="tx2"/>
                    </a:gs>
                    <a:gs pos="99000">
                      <a:schemeClr val="tx2"/>
                    </a:gs>
                  </a:gsLst>
                  <a:lin ang="5400000" scaled="0"/>
                </a:gradFill>
              </a:rPr>
              <a:t>Contribute In the GitHub Repository</a:t>
            </a:r>
          </a:p>
          <a:p>
            <a:r>
              <a:rPr lang="en-US" sz="3200" dirty="0"/>
              <a:t>https://github.com/OfficeDev/Office-UI-Fabric</a:t>
            </a:r>
          </a:p>
        </p:txBody>
      </p:sp>
    </p:spTree>
    <p:extLst>
      <p:ext uri="{BB962C8B-B14F-4D97-AF65-F5344CB8AC3E}">
        <p14:creationId xmlns:p14="http://schemas.microsoft.com/office/powerpoint/2010/main" val="146226304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UIFabric.io</a:t>
            </a:r>
          </a:p>
        </p:txBody>
      </p:sp>
      <p:sp>
        <p:nvSpPr>
          <p:cNvPr id="32" name="TextBox 31"/>
          <p:cNvSpPr txBox="1"/>
          <p:nvPr/>
        </p:nvSpPr>
        <p:spPr>
          <a:xfrm>
            <a:off x="284857" y="1135062"/>
            <a:ext cx="7297935" cy="915591"/>
          </a:xfrm>
          <a:prstGeom prst="rect">
            <a:avLst/>
          </a:prstGeom>
          <a:noFill/>
        </p:spPr>
        <p:txBody>
          <a:bodyPr wrap="square" lIns="182880" tIns="146304" rIns="182880" bIns="146304" rtlCol="0">
            <a:noAutofit/>
          </a:bodyPr>
          <a:lstStyle/>
          <a:p>
            <a:pPr>
              <a:lnSpc>
                <a:spcPct val="90000"/>
              </a:lnSpc>
              <a:spcAft>
                <a:spcPts val="600"/>
              </a:spcAft>
            </a:pPr>
            <a:r>
              <a:rPr lang="en-US" dirty="0">
                <a:gradFill>
                  <a:gsLst>
                    <a:gs pos="1250">
                      <a:schemeClr val="tx1"/>
                    </a:gs>
                    <a:gs pos="99000">
                      <a:schemeClr val="tx1"/>
                    </a:gs>
                  </a:gsLst>
                  <a:lin ang="5400000" scaled="0"/>
                </a:gradFill>
              </a:rPr>
              <a:t>All content about Fabric is available on the new and improved site</a:t>
            </a:r>
          </a:p>
        </p:txBody>
      </p:sp>
      <p:pic>
        <p:nvPicPr>
          <p:cNvPr id="2" name="Picture 1"/>
          <p:cNvPicPr>
            <a:picLocks noChangeAspect="1"/>
          </p:cNvPicPr>
          <p:nvPr/>
        </p:nvPicPr>
        <p:blipFill>
          <a:blip r:embed="rId3"/>
          <a:stretch>
            <a:fillRect/>
          </a:stretch>
        </p:blipFill>
        <p:spPr>
          <a:xfrm>
            <a:off x="1907895" y="1791731"/>
            <a:ext cx="8618336" cy="5202794"/>
          </a:xfrm>
          <a:prstGeom prst="rect">
            <a:avLst/>
          </a:prstGeom>
        </p:spPr>
      </p:pic>
    </p:spTree>
    <p:extLst>
      <p:ext uri="{BB962C8B-B14F-4D97-AF65-F5344CB8AC3E}">
        <p14:creationId xmlns:p14="http://schemas.microsoft.com/office/powerpoint/2010/main" val="614071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Fabric Core styling</a:t>
            </a:r>
          </a:p>
        </p:txBody>
      </p:sp>
      <p:sp>
        <p:nvSpPr>
          <p:cNvPr id="7" name="Text Placeholder 4"/>
          <p:cNvSpPr txBox="1">
            <a:spLocks/>
          </p:cNvSpPr>
          <p:nvPr/>
        </p:nvSpPr>
        <p:spPr>
          <a:xfrm>
            <a:off x="274639" y="120478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Fonts and typography</a:t>
            </a:r>
          </a:p>
          <a:p>
            <a:pPr>
              <a:lnSpc>
                <a:spcPct val="100000"/>
              </a:lnSpc>
              <a:spcBef>
                <a:spcPts val="0"/>
              </a:spcBef>
              <a:buSzTx/>
            </a:pPr>
            <a:r>
              <a:rPr lang="en-US" sz="2000" dirty="0">
                <a:gradFill>
                  <a:gsLst>
                    <a:gs pos="5417">
                      <a:schemeClr val="tx1"/>
                    </a:gs>
                    <a:gs pos="28000">
                      <a:schemeClr val="tx1"/>
                    </a:gs>
                  </a:gsLst>
                  <a:lin ang="5400000" scaled="0"/>
                </a:gradFill>
                <a:latin typeface="Segoe UI"/>
              </a:rPr>
              <a:t>Segoe font family + type ramp, official Office 365 iconography</a:t>
            </a:r>
          </a:p>
        </p:txBody>
      </p:sp>
      <p:sp>
        <p:nvSpPr>
          <p:cNvPr id="8" name="Text Placeholder 4"/>
          <p:cNvSpPr txBox="1">
            <a:spLocks/>
          </p:cNvSpPr>
          <p:nvPr/>
        </p:nvSpPr>
        <p:spPr>
          <a:xfrm>
            <a:off x="274639" y="230206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Color</a:t>
            </a:r>
          </a:p>
          <a:p>
            <a:pPr>
              <a:lnSpc>
                <a:spcPct val="100000"/>
              </a:lnSpc>
              <a:spcBef>
                <a:spcPts val="0"/>
              </a:spcBef>
              <a:buSzTx/>
            </a:pPr>
            <a:r>
              <a:rPr lang="en-US" sz="2000" dirty="0">
                <a:gradFill>
                  <a:gsLst>
                    <a:gs pos="5417">
                      <a:schemeClr val="tx1"/>
                    </a:gs>
                    <a:gs pos="28000">
                      <a:schemeClr val="tx1"/>
                    </a:gs>
                  </a:gsLst>
                  <a:lin ang="5400000" scaled="0"/>
                </a:gradFill>
                <a:latin typeface="Segoe UI"/>
              </a:rPr>
              <a:t>Official Office 365 color palette</a:t>
            </a:r>
          </a:p>
        </p:txBody>
      </p:sp>
      <p:sp>
        <p:nvSpPr>
          <p:cNvPr id="9" name="Text Placeholder 4"/>
          <p:cNvSpPr txBox="1">
            <a:spLocks/>
          </p:cNvSpPr>
          <p:nvPr/>
        </p:nvSpPr>
        <p:spPr>
          <a:xfrm>
            <a:off x="274639" y="339934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Branded assets</a:t>
            </a:r>
          </a:p>
          <a:p>
            <a:pPr>
              <a:lnSpc>
                <a:spcPct val="100000"/>
              </a:lnSpc>
              <a:spcBef>
                <a:spcPts val="0"/>
              </a:spcBef>
              <a:buSzTx/>
            </a:pPr>
            <a:r>
              <a:rPr lang="en-US" sz="2000" dirty="0">
                <a:gradFill>
                  <a:gsLst>
                    <a:gs pos="5417">
                      <a:schemeClr val="tx1"/>
                    </a:gs>
                    <a:gs pos="28000">
                      <a:schemeClr val="tx1"/>
                    </a:gs>
                  </a:gsLst>
                  <a:lin ang="5400000" scaled="0"/>
                </a:gradFill>
                <a:latin typeface="Segoe UI"/>
              </a:rPr>
              <a:t>Product symbols + product </a:t>
            </a:r>
            <a:r>
              <a:rPr lang="en-US" sz="2000" dirty="0" err="1">
                <a:gradFill>
                  <a:gsLst>
                    <a:gs pos="5417">
                      <a:schemeClr val="tx1"/>
                    </a:gs>
                    <a:gs pos="28000">
                      <a:schemeClr val="tx1"/>
                    </a:gs>
                  </a:gsLst>
                  <a:lin ang="5400000" scaled="0"/>
                </a:gradFill>
                <a:latin typeface="Segoe UI"/>
              </a:rPr>
              <a:t>filetype</a:t>
            </a:r>
            <a:r>
              <a:rPr lang="en-US" sz="2000" dirty="0">
                <a:gradFill>
                  <a:gsLst>
                    <a:gs pos="5417">
                      <a:schemeClr val="tx1"/>
                    </a:gs>
                    <a:gs pos="28000">
                      <a:schemeClr val="tx1"/>
                    </a:gs>
                  </a:gsLst>
                  <a:lin ang="5400000" scaled="0"/>
                </a:gradFill>
                <a:latin typeface="Segoe UI"/>
              </a:rPr>
              <a:t> symbols</a:t>
            </a:r>
          </a:p>
        </p:txBody>
      </p:sp>
      <p:sp>
        <p:nvSpPr>
          <p:cNvPr id="10" name="Text Placeholder 4"/>
          <p:cNvSpPr txBox="1">
            <a:spLocks/>
          </p:cNvSpPr>
          <p:nvPr/>
        </p:nvSpPr>
        <p:spPr>
          <a:xfrm>
            <a:off x="274639" y="449662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Animations</a:t>
            </a:r>
          </a:p>
          <a:p>
            <a:pPr>
              <a:lnSpc>
                <a:spcPct val="100000"/>
              </a:lnSpc>
              <a:spcBef>
                <a:spcPts val="0"/>
              </a:spcBef>
              <a:buSzTx/>
            </a:pPr>
            <a:r>
              <a:rPr lang="en-US" sz="2000" dirty="0">
                <a:gradFill>
                  <a:gsLst>
                    <a:gs pos="5417">
                      <a:schemeClr val="tx1"/>
                    </a:gs>
                    <a:gs pos="28000">
                      <a:schemeClr val="tx1"/>
                    </a:gs>
                  </a:gsLst>
                  <a:lin ang="5400000" scaled="0"/>
                </a:gradFill>
                <a:latin typeface="Segoe UI"/>
              </a:rPr>
              <a:t>Official Office 365 selection of </a:t>
            </a:r>
            <a:r>
              <a:rPr lang="en-US" sz="2000" dirty="0" err="1">
                <a:gradFill>
                  <a:gsLst>
                    <a:gs pos="5417">
                      <a:schemeClr val="tx1"/>
                    </a:gs>
                    <a:gs pos="28000">
                      <a:schemeClr val="tx1"/>
                    </a:gs>
                  </a:gsLst>
                  <a:lin ang="5400000" scaled="0"/>
                </a:gradFill>
                <a:latin typeface="Segoe UI"/>
              </a:rPr>
              <a:t>easings</a:t>
            </a:r>
            <a:r>
              <a:rPr lang="en-US" sz="2000" dirty="0">
                <a:gradFill>
                  <a:gsLst>
                    <a:gs pos="5417">
                      <a:schemeClr val="tx1"/>
                    </a:gs>
                    <a:gs pos="28000">
                      <a:schemeClr val="tx1"/>
                    </a:gs>
                  </a:gsLst>
                  <a:lin ang="5400000" scaled="0"/>
                </a:gradFill>
                <a:latin typeface="Segoe UI"/>
              </a:rPr>
              <a:t> and animations</a:t>
            </a:r>
          </a:p>
        </p:txBody>
      </p:sp>
      <p:sp>
        <p:nvSpPr>
          <p:cNvPr id="11" name="Text Placeholder 4"/>
          <p:cNvSpPr txBox="1">
            <a:spLocks/>
          </p:cNvSpPr>
          <p:nvPr/>
        </p:nvSpPr>
        <p:spPr>
          <a:xfrm>
            <a:off x="274639" y="559390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Responsive grid</a:t>
            </a:r>
          </a:p>
          <a:p>
            <a:pPr>
              <a:lnSpc>
                <a:spcPct val="100000"/>
              </a:lnSpc>
              <a:spcBef>
                <a:spcPts val="0"/>
              </a:spcBef>
              <a:buSzTx/>
            </a:pPr>
            <a:r>
              <a:rPr lang="en-US" sz="2000" dirty="0">
                <a:gradFill>
                  <a:gsLst>
                    <a:gs pos="5417">
                      <a:schemeClr val="tx1"/>
                    </a:gs>
                    <a:gs pos="28000">
                      <a:schemeClr val="tx1"/>
                    </a:gs>
                  </a:gsLst>
                  <a:lin ang="5400000" scaled="0"/>
                </a:gradFill>
                <a:latin typeface="Segoe UI"/>
              </a:rPr>
              <a:t>Tailored to Office 365 silhouettes</a:t>
            </a:r>
          </a:p>
        </p:txBody>
      </p:sp>
      <p:pic>
        <p:nvPicPr>
          <p:cNvPr id="13" name="Picture 12"/>
          <p:cNvPicPr>
            <a:picLocks noChangeAspect="1"/>
          </p:cNvPicPr>
          <p:nvPr/>
        </p:nvPicPr>
        <p:blipFill rotWithShape="1">
          <a:blip r:embed="rId5"/>
          <a:srcRect l="31975"/>
          <a:stretch/>
        </p:blipFill>
        <p:spPr>
          <a:xfrm>
            <a:off x="10232394" y="5358345"/>
            <a:ext cx="1701248" cy="1111513"/>
          </a:xfrm>
          <a:prstGeom prst="rect">
            <a:avLst/>
          </a:prstGeom>
        </p:spPr>
      </p:pic>
      <p:pic>
        <p:nvPicPr>
          <p:cNvPr id="14" name="slideRightIn4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687539" y="4463127"/>
            <a:ext cx="1753260" cy="1164274"/>
          </a:xfrm>
          <a:prstGeom prst="rect">
            <a:avLst/>
          </a:prstGeom>
        </p:spPr>
      </p:pic>
      <p:pic>
        <p:nvPicPr>
          <p:cNvPr id="4" name="Picture 3"/>
          <p:cNvPicPr>
            <a:picLocks noChangeAspect="1"/>
          </p:cNvPicPr>
          <p:nvPr/>
        </p:nvPicPr>
        <p:blipFill rotWithShape="1">
          <a:blip r:embed="rId7"/>
          <a:srcRect b="56915"/>
          <a:stretch/>
        </p:blipFill>
        <p:spPr>
          <a:xfrm>
            <a:off x="10113396" y="1048990"/>
            <a:ext cx="1831852" cy="949454"/>
          </a:xfrm>
          <a:prstGeom prst="rect">
            <a:avLst/>
          </a:prstGeom>
        </p:spPr>
      </p:pic>
      <p:pic>
        <p:nvPicPr>
          <p:cNvPr id="18" name="Picture 17"/>
          <p:cNvPicPr>
            <a:picLocks noChangeAspect="1"/>
          </p:cNvPicPr>
          <p:nvPr/>
        </p:nvPicPr>
        <p:blipFill rotWithShape="1">
          <a:blip r:embed="rId8"/>
          <a:srcRect l="67040" t="3754" r="1135" b="2734"/>
          <a:stretch/>
        </p:blipFill>
        <p:spPr>
          <a:xfrm>
            <a:off x="8687539" y="2105753"/>
            <a:ext cx="1735987" cy="1219200"/>
          </a:xfrm>
          <a:prstGeom prst="rect">
            <a:avLst/>
          </a:prstGeom>
        </p:spPr>
      </p:pic>
      <p:pic>
        <p:nvPicPr>
          <p:cNvPr id="3" name="Picture 2"/>
          <p:cNvPicPr>
            <a:picLocks noChangeAspect="1"/>
          </p:cNvPicPr>
          <p:nvPr/>
        </p:nvPicPr>
        <p:blipFill>
          <a:blip r:embed="rId9"/>
          <a:stretch>
            <a:fillRect/>
          </a:stretch>
        </p:blipFill>
        <p:spPr>
          <a:xfrm>
            <a:off x="9952036" y="3405829"/>
            <a:ext cx="2131359" cy="914400"/>
          </a:xfrm>
          <a:prstGeom prst="rect">
            <a:avLst/>
          </a:prstGeom>
        </p:spPr>
      </p:pic>
    </p:spTree>
    <p:extLst>
      <p:ext uri="{BB962C8B-B14F-4D97-AF65-F5344CB8AC3E}">
        <p14:creationId xmlns:p14="http://schemas.microsoft.com/office/powerpoint/2010/main" val="2982827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 presetClass="mediacall" presetSubtype="0" fill="hold" nodeType="withEffect">
                                  <p:stCondLst>
                                    <p:cond delay="0"/>
                                  </p:stCondLst>
                                  <p:childTnLst>
                                    <p:cmd type="call" cmd="playFrom(0.0)">
                                      <p:cBhvr>
                                        <p:cTn id="36" dur="2987" fill="hold"/>
                                        <p:tgtEl>
                                          <p:spTgt spid="14"/>
                                        </p:tgtEl>
                                      </p:cBhvr>
                                    </p:cmd>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500"/>
                                        <p:tgtEl>
                                          <p:spTgt spid="11"/>
                                        </p:tgtEl>
                                      </p:cBhvr>
                                    </p:animEffect>
                                  </p:childTnLst>
                                </p:cTn>
                              </p:par>
                              <p:par>
                                <p:cTn id="42" presetID="10" presetClass="entr" presetSubtype="0" fill="hold"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5" repeatCount="indefinite" fill="hold" display="0">
                  <p:stCondLst>
                    <p:cond delay="indefinite"/>
                  </p:stCondLst>
                </p:cTn>
                <p:tgtEl>
                  <p:spTgt spid="14"/>
                </p:tgtEl>
              </p:cMediaNode>
            </p:video>
          </p:childTnLst>
        </p:cTn>
      </p:par>
    </p:tnLst>
    <p:bldLst>
      <p:bldP spid="7" grpId="0" animBg="1"/>
      <p:bldP spid="8" grpId="0" animBg="1"/>
      <p:bldP spid="9" grpId="0" animBg="1"/>
      <p:bldP spid="10"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Styles</a:t>
            </a:r>
          </a:p>
        </p:txBody>
      </p:sp>
      <p:sp>
        <p:nvSpPr>
          <p:cNvPr id="3" name="Text Placeholder 2"/>
          <p:cNvSpPr>
            <a:spLocks noGrp="1"/>
          </p:cNvSpPr>
          <p:nvPr>
            <p:ph type="body" sz="quarter" idx="10"/>
          </p:nvPr>
        </p:nvSpPr>
        <p:spPr/>
        <p:txBody>
          <a:bodyPr/>
          <a:lstStyle/>
          <a:p>
            <a:r>
              <a:rPr lang="en-US" sz="2856" dirty="0"/>
              <a:t>The Office UI Fabric provides styles to allow you to implement the following things in your applications.</a:t>
            </a:r>
            <a:endParaRPr lang="en-US" sz="4080" dirty="0"/>
          </a:p>
          <a:p>
            <a:pPr marL="582873" indent="-582873">
              <a:buFont typeface="Arial" panose="020B0604020202020204" pitchFamily="34" charset="0"/>
              <a:buChar char="•"/>
            </a:pPr>
            <a:r>
              <a:rPr lang="en-US" dirty="0"/>
              <a:t>Typography</a:t>
            </a:r>
          </a:p>
          <a:p>
            <a:pPr marL="582873" indent="-582873">
              <a:buFont typeface="Arial" panose="020B0604020202020204" pitchFamily="34" charset="0"/>
              <a:buChar char="•"/>
            </a:pPr>
            <a:r>
              <a:rPr lang="en-US" sz="3672" dirty="0"/>
              <a:t>Color</a:t>
            </a:r>
          </a:p>
          <a:p>
            <a:pPr marL="582873" indent="-582873">
              <a:buFont typeface="Arial" panose="020B0604020202020204" pitchFamily="34" charset="0"/>
              <a:buChar char="•"/>
            </a:pPr>
            <a:r>
              <a:rPr lang="en-US" sz="3672" dirty="0"/>
              <a:t>Icons</a:t>
            </a:r>
          </a:p>
          <a:p>
            <a:pPr marL="582873" indent="-582873">
              <a:buFont typeface="Arial" panose="020B0604020202020204" pitchFamily="34" charset="0"/>
              <a:buChar char="•"/>
            </a:pPr>
            <a:r>
              <a:rPr lang="en-US" sz="3672" dirty="0"/>
              <a:t>Animations</a:t>
            </a:r>
          </a:p>
          <a:p>
            <a:pPr marL="582873" indent="-582873">
              <a:buFont typeface="Arial" panose="020B0604020202020204" pitchFamily="34" charset="0"/>
              <a:buChar char="•"/>
            </a:pPr>
            <a:r>
              <a:rPr lang="en-US" sz="3672" dirty="0"/>
              <a:t>Responsive Grid</a:t>
            </a:r>
          </a:p>
          <a:p>
            <a:pPr marL="582873" indent="-582873">
              <a:buFont typeface="Arial" panose="020B0604020202020204" pitchFamily="34" charset="0"/>
              <a:buChar char="•"/>
            </a:pPr>
            <a:r>
              <a:rPr lang="en-US" sz="3672" dirty="0"/>
              <a:t>Localization</a:t>
            </a:r>
          </a:p>
          <a:p>
            <a:endParaRPr lang="en-US" dirty="0"/>
          </a:p>
        </p:txBody>
      </p:sp>
    </p:spTree>
    <p:extLst>
      <p:ext uri="{BB962C8B-B14F-4D97-AF65-F5344CB8AC3E}">
        <p14:creationId xmlns:p14="http://schemas.microsoft.com/office/powerpoint/2010/main" val="1346660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CC46B121-7AEE-4744-A2AD-BED72CB0E2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8b796c41-22f8-4e5f-a4f6-26e92db7f69d"/>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127</TotalTime>
  <Words>1932</Words>
  <Application>Microsoft Office PowerPoint</Application>
  <PresentationFormat>Custom</PresentationFormat>
  <Paragraphs>259</Paragraphs>
  <Slides>36</Slides>
  <Notes>7</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Calibri</vt:lpstr>
      <vt:lpstr>Consolas</vt:lpstr>
      <vt:lpstr>Segoe UI</vt:lpstr>
      <vt:lpstr>Segoe UI Light</vt:lpstr>
      <vt:lpstr>Segoe UI Semibold</vt:lpstr>
      <vt:lpstr>Wingdings</vt:lpstr>
      <vt:lpstr>5-30719_SharePoint_Team_Template_Light</vt:lpstr>
      <vt:lpstr>Getting started with SharePoint Framework</vt:lpstr>
      <vt:lpstr>Agenda</vt:lpstr>
      <vt:lpstr>Fabric and its sub-projects</vt:lpstr>
      <vt:lpstr>What is the Office UI Fabric?</vt:lpstr>
      <vt:lpstr>Open Source</vt:lpstr>
      <vt:lpstr>Monitor Releases and Contribute</vt:lpstr>
      <vt:lpstr>UIFabric.io</vt:lpstr>
      <vt:lpstr>Fabric Core styling</vt:lpstr>
      <vt:lpstr>Styles</vt:lpstr>
      <vt:lpstr>Typography</vt:lpstr>
      <vt:lpstr>Typography</vt:lpstr>
      <vt:lpstr>Color</vt:lpstr>
      <vt:lpstr>Color</vt:lpstr>
      <vt:lpstr>Color</vt:lpstr>
      <vt:lpstr>Color</vt:lpstr>
      <vt:lpstr>Icons</vt:lpstr>
      <vt:lpstr>Icons</vt:lpstr>
      <vt:lpstr>Animations</vt:lpstr>
      <vt:lpstr>Side panel animations</vt:lpstr>
      <vt:lpstr>Dialog animations</vt:lpstr>
      <vt:lpstr>Responsive Grid</vt:lpstr>
      <vt:lpstr>Localization</vt:lpstr>
      <vt:lpstr>Localization</vt:lpstr>
      <vt:lpstr>Office UI Fabric Components</vt:lpstr>
      <vt:lpstr>The Code</vt:lpstr>
      <vt:lpstr>Ways to obtain the Office UI Fabric</vt:lpstr>
      <vt:lpstr>Implementing Office UI Fabric Styles</vt:lpstr>
      <vt:lpstr>Responsive Grid</vt:lpstr>
      <vt:lpstr>SearchBox</vt:lpstr>
      <vt:lpstr>Dropdown</vt:lpstr>
      <vt:lpstr>Persona Card</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UI Fabric Core</dc:title>
  <dc:subject>&lt;Speech title here&gt;</dc:subject>
  <dc:creator>Vesa Juvonen;Todd Baginski</dc:creator>
  <cp:keywords>SharePoint, PnP</cp:keywords>
  <dc:description>Template: _x000d_
Formatting: _x000d_
Audience Type:</dc:description>
  <cp:lastModifiedBy>Todd Baginski</cp:lastModifiedBy>
  <cp:revision>15</cp:revision>
  <dcterms:created xsi:type="dcterms:W3CDTF">2016-10-24T10:18:28Z</dcterms:created>
  <dcterms:modified xsi:type="dcterms:W3CDTF">2017-05-02T13:19:11Z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